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4.xml" ContentType="application/inkml+xml"/>
  <Override PartName="/ppt/ink/ink5.xml" ContentType="application/inkml+xml"/>
  <Override PartName="/ppt/ink/ink6.xml" ContentType="application/inkml+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5" r:id="rId5"/>
    <p:sldId id="259" r:id="rId6"/>
    <p:sldId id="260" r:id="rId7"/>
    <p:sldId id="273" r:id="rId8"/>
    <p:sldId id="274" r:id="rId9"/>
    <p:sldId id="275" r:id="rId10"/>
    <p:sldId id="276" r:id="rId11"/>
    <p:sldId id="277" r:id="rId12"/>
    <p:sldId id="278" r:id="rId13"/>
    <p:sldId id="286" r:id="rId14"/>
    <p:sldId id="279" r:id="rId15"/>
    <p:sldId id="261" r:id="rId16"/>
    <p:sldId id="262" r:id="rId17"/>
    <p:sldId id="263" r:id="rId18"/>
    <p:sldId id="264" r:id="rId19"/>
    <p:sldId id="265" r:id="rId20"/>
    <p:sldId id="266" r:id="rId21"/>
    <p:sldId id="267" r:id="rId22"/>
    <p:sldId id="281" r:id="rId23"/>
    <p:sldId id="283" r:id="rId24"/>
    <p:sldId id="284" r:id="rId25"/>
    <p:sldId id="268" r:id="rId26"/>
    <p:sldId id="282" r:id="rId27"/>
    <p:sldId id="269" r:id="rId28"/>
    <p:sldId id="270" r:id="rId29"/>
    <p:sldId id="271" r:id="rId30"/>
    <p:sldId id="287" r:id="rId31"/>
    <p:sldId id="304" r:id="rId32"/>
    <p:sldId id="305" r:id="rId33"/>
    <p:sldId id="288" r:id="rId34"/>
    <p:sldId id="289" r:id="rId35"/>
    <p:sldId id="306" r:id="rId36"/>
    <p:sldId id="307" r:id="rId37"/>
    <p:sldId id="290" r:id="rId38"/>
    <p:sldId id="291" r:id="rId39"/>
    <p:sldId id="331" r:id="rId40"/>
    <p:sldId id="332" r:id="rId41"/>
    <p:sldId id="333" r:id="rId42"/>
    <p:sldId id="292" r:id="rId43"/>
    <p:sldId id="293" r:id="rId44"/>
    <p:sldId id="294" r:id="rId45"/>
    <p:sldId id="295" r:id="rId46"/>
    <p:sldId id="334" r:id="rId47"/>
    <p:sldId id="300" r:id="rId48"/>
    <p:sldId id="296" r:id="rId49"/>
    <p:sldId id="297" r:id="rId50"/>
    <p:sldId id="301" r:id="rId51"/>
    <p:sldId id="302" r:id="rId52"/>
    <p:sldId id="298"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45" r:id="rId77"/>
    <p:sldId id="346" r:id="rId78"/>
    <p:sldId id="347" r:id="rId79"/>
    <p:sldId id="348" r:id="rId80"/>
    <p:sldId id="349" r:id="rId81"/>
    <p:sldId id="350" r:id="rId82"/>
    <p:sldId id="361" r:id="rId83"/>
    <p:sldId id="351" r:id="rId84"/>
    <p:sldId id="362" r:id="rId85"/>
    <p:sldId id="352" r:id="rId86"/>
    <p:sldId id="353" r:id="rId87"/>
    <p:sldId id="354" r:id="rId88"/>
    <p:sldId id="355" r:id="rId89"/>
    <p:sldId id="335" r:id="rId90"/>
    <p:sldId id="336" r:id="rId91"/>
    <p:sldId id="337" r:id="rId92"/>
    <p:sldId id="338" r:id="rId93"/>
    <p:sldId id="339" r:id="rId94"/>
    <p:sldId id="340" r:id="rId95"/>
    <p:sldId id="341" r:id="rId96"/>
    <p:sldId id="342" r:id="rId97"/>
    <p:sldId id="343" r:id="rId98"/>
    <p:sldId id="344" r:id="rId99"/>
    <p:sldId id="356" r:id="rId100"/>
    <p:sldId id="357" r:id="rId101"/>
    <p:sldId id="358" r:id="rId102"/>
    <p:sldId id="359" r:id="rId103"/>
    <p:sldId id="360" r:id="rId104"/>
    <p:sldId id="36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ustomXml" Target="../customXml/item3.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5T05:23:32.407"/>
    </inkml:context>
    <inkml:brush xml:id="br0">
      <inkml:brushProperty name="width" value="0.05292" units="cm"/>
      <inkml:brushProperty name="height" value="0.05292" units="cm"/>
      <inkml:brushProperty name="color" value="#FF0000"/>
    </inkml:brush>
  </inkml:definitions>
  <inkml:trace contextRef="#ctx0" brushRef="#br0">13106 1305 0,'-18'0'172,"-17"0"-156,-1 0-16,1 0 15,0 0 1,-18 0 0,53 18-16,-35 0 15,-1-18 1,1 0 0,0 17-1,17-17 1,18 18-1,-17-1 1,-19 1 15,36 0-15,-17 17 0,17-17-1,-18-1 1,18 19-1,-18-1 1,18-18 0,0 19-1,0-1 1,0 0 0,0 36-1,0-18 1,0 35-1,0-35 1,18 17 15,0-17-15,-1-17 0,19 34-1,-19-17 1,36 18-1,-18-1 1,36 18 0,-36-35-1,18 18 1,18 17 0,-54-35-1,19 35 1,-1-53-1,-17 18 17,-18-17-32,53 17 0,-36 0 31,1-18-15,-1 0-1,1 0 1,-18-17-1,0 0 1,18-18 0,-18 17-1,0-34 32,0-1-47,-18-53 16</inkml:trace>
  <inkml:trace contextRef="#ctx0" brushRef="#br0" timeOffset="3561.83">12488 3052 0,'18'0'235,"0"-53"-220,-1 35-15,19-17 0,34-36 16,124-141 0,-53 71-1,-88 71 1,0 52-16,-35 1 15,-18-1 1,35 0 0,-35 1 15,18 17-15,-1-18-1,1 0 1,0 1-1,-1-1 1,18 0 0,-17 18-1,-18-17 1,18-1 15,-1 18-15</inkml:trace>
  <inkml:trace contextRef="#ctx0" brushRef="#br0" timeOffset="6083.39">13688 1958 0,'0'18'204,"-18"-18"-204,18 17 15,-18 1 1,18-1-16,-17 1 15,-1-18 1,18 18 0,0-1-1,-17 19 1,17-19 0,0 1 15,0 0-31,0-1 15,0 1 17,0-1-17,0 19 1,0-19 0,0 19-1,0-19 1,35 89-1,-18-53 1,19 18 0,-36-54-1,0 1 1,0 0-16,17-1 16,1 1-1,0-1 1,-1-17-1,1 18 1,0-18 0,-1 18 15,1-18-15,0 0-1,-1 0 1,18 0-1,-17-18 1,17 18 0,18-18-1,-35-17 1,0 35 0,17-17-1,-18-19 16,19 19-31,-19-1 16,-17 0 15,0 1-15,18-1 0,-18 0-1,0 1 1,0-18-1,-18-1 1,1-17 0,-1 18-1,0 17 1,1-17 0,-1 17-1,1 1 1,-36-18 15,17 17-15,19 0 15,-1 1-31,0 17 16,1-18-1,-18 0 1,17-17-1,0 35 1,1-18 0,-1 18-1,0 0 1,1 0 0,-1 0-1,0 0 1,1 18-1,17 0 32</inkml:trace>
  <inkml:trace contextRef="#ctx0" brushRef="#br0" timeOffset="8197.04">14252 1676 0,'18'0'265,"17"0"-249,0 0-16,54 17 16,-19-17-16,54 18 15,17 17 1,-18 1 0,-70-1-1,-18-35 1,1 0-1,-19 17 1,19 1 0,-1-18 15,-17 0-15,-1 0-1,18 0 1,-17 0-1,0 0 1,-18-18 31</inkml:trace>
  <inkml:trace contextRef="#ctx0" brushRef="#br0" timeOffset="9883.27">14764 1358 0,'0'35'281,"0"-17"-265,0 0-1,0-1-15,0 1 16,0 17 0,0 1-1,0 16 1,0-16 0,0 17-1,0-18 1,0-17-1,-18 17 1,18 53 15,0 0-15,-18-17 0,1-1-1,17-34 1,-18-1-1,18-17 1,0-1 0,0 1-16,0 17 15,0-17 1,0 17 0,0-17-1,0 17 1,0-17-1,0-1 1,0 1 15,0 0-15,-17-18 15,-1 0-15,0-53-1</inkml:trace>
  <inkml:trace contextRef="#ctx0" brushRef="#br0" timeOffset="18905.23">13194 3863 0,'18'0'344,"52"70"-344,-17-34 15,0-1-15,-35-17 16,34 17-1,-34-17-15,0-1 16,17 1 0,-17-1 15,-18-34 0,0-18-15,0 17-1,0-17 1,105-142 15,248-140-15,282-212 0,-476 423-1,-106 70 1,0 1-1,0 18 1,70-54 0,89-70-1,105-88 1,-52 52 0,-106 36-1,-89 88 1,-17 36-1,-18-19 1,-17 36 15,0-17-15,-18-1 15,17 0-15,1 18-1,-18-17 1,18 17 0,-18-18-1,0-17 1,0 17 0,0 1-1,-53-1 1,-177-176-1,36 35 1,36 18 0,122 123 15,-17-17-15,36 35-1,17-18 1,-18 1-1</inkml:trace>
  <inkml:trace contextRef="#ctx0" brushRef="#br0" timeOffset="37824.68">15469 723 0,'0'18'265,"0"-1"-265,-17-17 16,17 18-16,-18-18 16,0 71-1,-17-36 1,17 18-1,1-53-15,-1 35 16,18 0 0,-35-17-1,35 35 1,-18-35 0,18-1 15,0 1-31,0 0 15,0 17 1,0 0 15,0 0-15,0 1 0,0-1-1,0-17 1,0 17-1,18-18 1,0 19 0,-1-19-1,1 19 1,-1-1 0,1-17-1,0 17 1,17-35-1,-17 35 1,17-17 15,-17-1-15,17 19 0,-18-36-1,1 0 1,17 0-1,-17 0 1,17 0 0,-17 0-1,0 0 1,35 0 0,-36-18-1,1 18 1,-1-35-1,1 35 1,0-36 15,-1 19-15,1-1 0,-18-17-1,35 17 1,-17 1-1,0-1 1,-18 0 0,17 1-1,-17-19 1,18 19 15,-1 17-31,1-18 31</inkml:trace>
  <inkml:trace contextRef="#ctx0" brushRef="#br0" timeOffset="40816.85">15593 688 0,'17'0'329,"1"0"-329,0 0 15,-1 0 1,1 18-16,0-18 15,-1 0 1,-17 17 0,18-17-1,0 18 1,-18-1 0,17 1-1,-17 0 1,0-1 15,0 1-31,0 0 31,0-1-15,0 1 0,0 0-1,0-1 16,0 1-15,0 17 0,-17-35-1,17 18 1,0-1-16,-18 1 16,0 17-1,1-17 1,-19 17-1,1-17 1,17 17 15,-35 0-15,36-17 0,-18 0-1,-1 17 1,19-35-1,-19 18 1,19-18 0,-19 0-1,19 0 1,-1 0 0,-17 0-1,17-18 16,1 0-15,17 1 15,0-1-15</inkml:trace>
  <inkml:trace contextRef="#ctx0" brushRef="#br0" timeOffset="43750.46">16581 212 0,'-18'0'250,"0"17"-250,18 1 16,-17-18-16,-1 18 15,-17 17 1,-1-18-1,19 1 1,-36 0 0,35-1-1,18 1 1,-17 0 0,-19 17-1,19-17 1,-1-1-1,0-17 1,18 18 15,-17 0-15,17-1 15,0 1 0,0-1 1,0 1-32,0 0 15,0-1-15,0 1 16,0 17 0,0 1-1,0-19 1,17 1-1,-17-1 1,0 1 0,18-18 15,0 0 0,-1 0-15,1 0 15,0 0-15,-1-18-1,19 1 1,16-1 0,-16 1-1,34-1 1,-52 0-1,35 1 1,-36 17-16,1-18 31,0 0-15,17 1 0,0 17-1,1 0 1,-19-18-1,36 18 1,-35-18 0,-1 18-1,1 0 1,17 0 0,-35 18 15,18 0-16,-18-1-15,0 19 16,18-1 0,-18 18 15,0-18-15,0 0-1,0 1 1,0-1-1,0 0 1,0-17 0,0 17-1,-18-17 1,-17 35 0,-36 17-1,1-17 1,-1-18-1,36-17 1,-18 0 0,35-1 15,1-17-15,-19 0-1,19-17 1,-1 17-1,0 0 1,1-18 0,-1 18-1,18-18 1,0 1 15,0-1-31,0-17 16</inkml:trace>
  <inkml:trace contextRef="#ctx0" brushRef="#br0" timeOffset="46315.88">15487 1834 0,'35'0'187,"-35"18"-171,35 0-16,-17-18 15,17 35 1,-17-17 0,0-18-1,-1 17 1,1-17-1,-18 18 1,18-18 0,-1 0 31,1 0-32,0 0 16,-18 18-15,17-18 31,-17 17-31,18-17-1,-1 18 1,1-1-1,0-17 1,-18 18 0,17-18-1,1 0 1,-18-18 78,0 1-63,0-1-15,0 1-16,18 17 15,-1-18-15,-17 0 16,53-17-1,18 0 1,-1-1 0,1 1-1,17 0 1,-17 0 0,-18-1-16,70-34 15,194-124 1,-34 35-1,-195 88 1,0 19 15,-35 16-15,-18 19 0,-17-1-1,0 0 16,-1 1-15,18-1 0,-17 0-1,0 18 1,17-35 0,-17 35-1,-1-18 1,1 18-1,-18-17 1,0-1 15,0 1-15,-18-1 0,-17-17-1,-18-18 1,18 17-1,17 19 1,1-1 0,17 1-1,0-1 1,-18 18 0,0 0-1,18-18 1</inkml:trace>
  <inkml:trace contextRef="#ctx0" brushRef="#br0" timeOffset="50794.9">13176 3722 0,'36'0'235,"-36"17"-235,0 1 15,17-18 1,1 18 0,-1-1-1,19 19 1,-19-36-1,19 35 17,-1-17-17,-17-1 1,-1 18 0,1-35-1,-18 18 1,17-18-1,-17-18 48,0 1-47,0-1-1,0 1 1,18 17-16,0-18 15,-18 0 1,17 1 15,1 17-31,0-18 16,17 0 0,18-35-1,17 18 1,72-88-1,-37 34 1,54-52 0,0 18-1,88-71 1,-124 88 0,-52 53-1,17 0 1,-70 36-1,17-1 17,-17 0-17,17-17 1,-18 35 0,1-18-1,53-17 1,-1-18-1,89-53 1,17-35 0,-70 35-1,0 36 1,-71 35 0,-17 17-1,0 0 1,-1 18-1,1 0 17,-36-17 218,-35-1-235,0 0-15,18 18 16,-18-35 0,36 35-1,-19-35 1,1 17-1,17 18 1,18-17-16,0-1 16,0 0-1,0 1 1,0-1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5T05:25:39.878"/>
    </inkml:context>
    <inkml:brush xml:id="br0">
      <inkml:brushProperty name="width" value="0.05292" units="cm"/>
      <inkml:brushProperty name="height" value="0.05292" units="cm"/>
      <inkml:brushProperty name="color" value="#FF0000"/>
    </inkml:brush>
  </inkml:definitions>
  <inkml:trace contextRef="#ctx0" brushRef="#br0">15893 11183 0,'35'0'281,"18"0"-281,-18 0 16,36 0-16,-36 0 16,0 0-16,36 0 15,17 0 1,18 0 0,88 0-1,-106 0 1,53 0-1,-70 0 1,17 0 0,88 0-1,-35-18 1,18 18 0,-106 0-1,18 0 1,-36 0-1,0 0 1,53 0 15,-52 0-15,87 0 0,-70 0-1,53 0 1,-18-17-1,0 17 1,89-36 0,-54 36-1,89-35 1,-18 0 0,-18 0-1,-52 35 1,34 0-1,-122 0 1,17 0 15,-18 0-15,-17 0 0,-1 0-1,1 0 1,-18 17-1,17-17 1,1 0 15,-18-35 16</inkml:trace>
  <inkml:trace contextRef="#ctx0" brushRef="#br0" timeOffset="2162.09">23177 11007 0,'71'0'219,"88"0"-203,52 0-16,1 0 15,17 0-15,-52 0 16,105 0 0,265 17-1,-230 1 1,-17 35 0,-159-36-16,142 19 15,-1-1 1,-88-17-1,-159-18 1,-17 0 31,-18-18 15,17 18-46,19-18 0,69 1-1,72-54 1,-71 71 0,-53-17-1,0-1 1,-18 18-1,0 0 1,0 0 0,-17 0 15,17-18-15,-17 18-1,0-17 1,-18-1-1</inkml:trace>
  <inkml:trace contextRef="#ctx0" brushRef="#br0" timeOffset="4511.54">3122 12241 0,'71'0'203,"17"0"-188,106-17-15,35 17 0,36 0 16,123 0 0,-124 0-1,-87 0 1,17-36-1,-71 36 1,1 0 0,-71-17-16,123-1 15,-52 1 1,105-1 0,18-17-1,106 17 1,-107 18-1,-51 0 1,-143 18 0,1-1 15,0-17-15,-35 0-1,0 0 1,-1 0-1,1 0 1,-1 0 0,1 0 15</inkml:trace>
  <inkml:trace contextRef="#ctx0" brushRef="#br0" timeOffset="7576.27">22013 12312 0,'36'-18'204,"87"1"-189,53-19-15,-70 36 0,0 0 16,53-17-1,-53 17 1,0 0 0,-36 0-16,106 0 15,89 0 1,-18 0 0,-141 17-1,-18-17 1,-70 0-1,-1 0 1,19 18 31,-19-18-31,1 0-1,0 0 1,-1 0-1,36 0 1,-35 0 0,52 0-1,-34 0-15,34 0 16,1 0 0,52 0-1,-105 0 1,35 0-1,-18 0 17,-17 0-17,35 0 1,-1 0 0,90 0-1,-72 0 1,1 0-1,-54 0 1,19 0 0,-19 0-1,1 0 1,17 0 0,-17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5T05:34:05.261"/>
    </inkml:context>
    <inkml:brush xml:id="br0">
      <inkml:brushProperty name="width" value="0.05292" units="cm"/>
      <inkml:brushProperty name="height" value="0.05292" units="cm"/>
      <inkml:brushProperty name="color" value="#FF0000"/>
    </inkml:brush>
  </inkml:definitions>
  <inkml:trace contextRef="#ctx0" brushRef="#br0">12206 12030 0,'-247'-18'187,"-123"-52"-171,52 52-16,89 18 0,53 0 15,-354-18 1,319 18 0,105 0-1,71 0-15,-36 0 16,36 0-1,-36 36 1,18-36 15,-53 35-15,54-18 0,-37-17-1,19 36 1,35-36-1,17 35 1,-17-17 0,17-1-1,0 1 1,18 0 0,-17 17-1,-1 71 1,18 352-1,0-140 1,18-71 15,-18-194-15,0 0 0,17-18-1,-17-18 1,36 19-1,-19 17 1,71 17 0,1-17-1,405 176 1,617 107 0,-317-178-1,-371-158 1,-353 0-1,36-35 17,-18-18-17,36 0 1,70-70 0,53-36-1,-106 53 1,-106 71-1,-17 17 1,-18-17 15,35 35-15,-35-35 0,0 17 15,-17 0-31,-36-123 15,-71 18 17,54-1-17,34 89-15,-34-53 16,17 53 0,18-18-1,-18 0 1,-106-106-1,-17 53 1,-71-70 0,105 88-1,1-1 1,71 36 0,52 36-1,-35-1 1,36 18 15,-1-17-15,0 17 15</inkml:trace>
  <inkml:trace contextRef="#ctx0" brushRef="#br0" timeOffset="2962.19">13529 12012 0,'88'-18'203,"230"-87"-203,17 34 16,18 18-16,-71-17 16,-18 70-1,-140-18 1,-54 18 0,-52 18-1,0-18 1,-1 17-1,1-17 1,53 53 0,-19 0-1,1 0 1,0 0 0,-17-18-1,69 124 1,-34-18-1,0 35 1,-54-87 15,-17-19-15,0 18 0,-35-17-1,-265 264 1,-194-53-1,36-105 1,140-124 0,89-36-1,176-17 1,-35-17 0,-53-36-1,-54-53 1,54 18-1,71 35 1,-36-35 15,53 52-15,0-17 0,-17-53-1,34 54 1,-34-72-1,52 54 1,0 17 0,18 35-1,0 0 1,0 1-16,0-19 16,0 1-1,36-71 1,-1 53-1,71-70 1,0 52 15,229 18-15</inkml:trace>
  <inkml:trace contextRef="#ctx0" brushRef="#br0" timeOffset="4329.79">17604 11695 0</inkml:trace>
  <inkml:trace contextRef="#ctx0" brushRef="#br0" timeOffset="6595.65">17604 11695 0,'-106'0'203,"-53"0"-187,18 0-16,35 0 15,53 0-15,-17 0 16,52 0-1,0 0 17,1 0-17,-1 0 1,-17 0 0,-36 17-1,-17 1 1,53-18-1,-36 0 1,54 0 0,-19 0-1,19 17 1,-19-17 0,1 36-1,17-36 1,-17 17-1,0 19 1,17-36 15,1 17-15,-1-17 0,18 36-1,-35-19 1,17 19-1,-17 16 1,-1 1 0,-16 18-1,34-18 1,0 0 0,1-36-1,17 1 1,-18-18-16,18 18 15,0-1 1,-35 71 15,17-35-15,-17 36 0,35-54-1,-18 18 1,18-36-1,0 1 1,0 0 0,0 17-1,0 18 1,0-35 0,0 34-1,0-34 1,0 0-1,0-1 1,0 1 15,71 53-15,-18-19 0,0 1-1,-36-17 1,36-19-1,-18 1 1,107 35 0,87-35-1,-70-18 1,-1 17 0,-87-17-1,17 0 1,212-70-1,-71-36 1,-88 53 15,-105 35-15,-1 1 0,-17-1 15,-1 0-16,-17 1 1,18 17 0,-18-18-1,0 0 1,0-17 0,0-35-1,0-1 1,0-35-1,0-35 1,0 35 15,-18 0-15,1 18 0,-19-18-1,19 53 1,-1 18-1,-35-18 1,18 18 0,-18 0-1,0-1 1,18 36 0,17-17-1,-17-1 1,-1 18-1,-16 0 1,-1-18 15,35 18-15,-53-17 0,54 17-1,-1 0 1,-17 0-1,17 0 1,1 17 31</inkml:trace>
  <inkml:trace contextRef="#ctx0" brushRef="#br0" timeOffset="11749.53">2187 14023 0,'18'18'266,"35"17"-266,-18-18 0,0 1 15,36 35 1,-18-18 0,-18-17-1,-17-18 1,-1 18-1,-17-1 1,18-17 15,-18 18-15,35-1 0,-17 1-1,0-18 1,-1 18-1,1-1 1,-1-17 0,1 0-1,17-17 17,18-54-17,71-158-15,475-759 16,-69 300-1,-125 247 1,-299 353 0,-35 53 15,-71 17-15,17 18-1,1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5T05:36:56.107"/>
    </inkml:context>
    <inkml:brush xml:id="br0">
      <inkml:brushProperty name="width" value="0.05292" units="cm"/>
      <inkml:brushProperty name="height" value="0.05292" units="cm"/>
      <inkml:brushProperty name="color" value="#FF0000"/>
    </inkml:brush>
  </inkml:definitions>
  <inkml:trace contextRef="#ctx0" brushRef="#br0">12735 13688 0,'-35'0'219,"0"0"-204,-1 0-15,1 0 16,18 0-16,-19 0 15,19 0 1,-1 0 0,0 0-16,1 0 15,-1 0 1,-35 0 0,18 0-1,-18 0 1,0 0-1,0 17 17,18-17-17,17 18 1,-35-18 0,18 18-1,-18-1 1,35-17-1,-52 18 1,35-18 0,-18 18-1,0-1 1,-18 1 0,1 0-1,34-1 1,-17 18-1,36-35 1,-1 18 15,-17 0-15,0 17 0,17 0-1,0-17 1,-17 17-1,35-17 1,-18-1 0,18 1-1,0 0 17,0 17-17,0 18 1,36 53-1,-1 17 1,36 36 0,-54-106 15,-17 0-15,18-36-1,-18 1 1,17 17-1,19 1 1,-19 17 0,1-18-1,35 53 1,-35-53 0,34 1-1,-34-1 1,17 0 15,18 0-31,-17-35 31,-19 18-31,19 0 16,16-1 0,19 1-1,0 0 1,-1-1-1,-17-17 1,0 0 0,35 0-1,-17-17 1,123-36 0,-53 0-1,0-53 1,-71 88-1,1-35 17,-18-35-17,0 53 1,17-53 0,-52 52-1,17-16 1,-35 34-1,36 0 1,-36-17 0,17 17-1,1-105 1,88-142 0,-53-35-1,-36 212 1,1 18-1,-18 34 1,0 19 15,0-19-15,0 19 15,-18 17-15,18-18 15,-17 18-31,-1 0 16,-53-35-1,36 17 1,-35 1 0,52 17-16,-35 0 15,-53 0 1,36 0-1,-36 17 1,-88 1 15,88 17-15,-17 0 0,87-17-1,-34 0 1,17-18-1,35 17 1,-17 1 0</inkml:trace>
  <inkml:trace contextRef="#ctx0" brushRef="#br0" timeOffset="27500.03">18327 5380 0,'-18'35'219,"1"36"-203,-1-1-16,0-17 15,1 0-15,-1-35 16,-17 88-1,35-71 1,-36 18 0,36-36-1,0 19 1,0-1 0,0-17-1,0-1 1,0 18-1,0 18 1,18 0 15,17 0-15,-35-35-16,36 52 16,17-34-1,-18 52 1,-18-70-1,1 17 1,0-18 0,17 19-1,0-1 1,1-17 0,52-1-1,-35 19 1,17-19 15,-35 1-31,1-1 31,34 1-15,-17-18 0,88 0-1,-70 0 1,70-18-1,-53 18 1,71-17 0,-88-18-1,52 17 1,124-35 0,-53 18-1,18-1 1,-124 1-1,106 0 17,0 0-17,18 17 1,-71-17 0,-71 17-1,71 18 1,-105-18-1,52-17 1,0 18 0,-35-1-1,0-17 1,-36 17 0,36-17-1,-35 17 1,17-17-1,1 17 1,-19 0 15,18-34-15,-17 34 0,35-53-1,-35 36 1,17-18-1,-17 0 1,-1 18 0,1 0-1,0-1 1,17 1 0,-35 18-1,17-19 1,19 1-1,-19 17 17,-17 1-17,0-1 1,18 18 0,0-18-1,-18 1 16,-18-1-15,0 0 0,-17-34-1,-53 16 1,70 36 0,-70-35-1,0 0 1,-18 17-1,53-17-15,-159-36 16,71 36 15,-53 17-15,88-17 0,-70 17-1,17-17 1,-88 18-1,142 17 1,-1 0 0,53 0-1,-18 0 1,1 0 0,-36 0-1,-141 35 1,159-18-1,-53 19 17,52-19-17,-34 1 1,-212 70 0,229-53-1,-18 18 1,89-35-1,-18 0 1,18-1 0,17 1-1,1-18 1,-1 18 0,-17-18-1,17 17 16,18 1-31,-35-1 16,17 1 15,-17 17-15,17 1 0,1-1-1,-1-35 1,0 18-1,18 17 1,-17-35 0,17 18-1,0-1 1,-18 1 0</inkml:trace>
  <inkml:trace contextRef="#ctx0" brushRef="#br0" timeOffset="34324.68">4057 7602 0,'35'0'329,"-17"0"-329,-1 0 15,1 0-15,17 0 16,-17 0-16,17 0 15,1 0 1,-1 0 15,35 0-15,-34 0 0,17 0-1,-18 0 1,-17 0-1,-1 0-15,18 0 16,1 0 0,-1 0-1,0 0 1,-17 0 0,17 0-1,-17 0 1,-1 0-1,1 0 17,0 0-17,-1 0 1,19 0 0,-19 0-1,1 0 1,0 0-1,-1 0 1,19 0 0,-19 0-1,18 0 1,-17 0 0,17 18-1,-17-18 1,0 0-1,-1 0 17,19 18-17,-1-1 1,-18-17 0,19 0-1,-19 0 16,1 0-15,0 0 31,-1 0-31,1 0 30,-53 0 220,17 0-250,0 0-1,1 0-15,-1 0 16,0 0 0,-17 0-1,0 0 1,17 0-1,-35 0 1,36 0 0,-54 0-1,18 0 1,-35 0 0,53 0-16,-1 0 15,-16 0 1,-19 0-1,53 0 1,-35 0 15,36 0-15,-1 0 0,1 0-1,-1 0 1,-17 0-1,17 0 1,-17 0 0,-1 0-1,1 0 1,18 0 0,-1 0-1,-17 0 1,17 0-1,0 0 1,18-17 15,-17 17 1,-19 0-17,1 0 1,17-18-1,1 0 1,-18 18 0,17 0-1,0 0 1,1 0 0,-1 0 15,0 0-16,18-17 95,18 17-32,0 0-78,-1 0 16,1 0-16,0 0 15,-1 0-15,107 0 16,-36 0-1,35 0 17,-34 0-17,-1 17 1,-71-17-16,19 0 16,-1 0-1,18 18 1,-36-18-1,19 0 1,-19 0 0,1 0-1,17 18 1,-17-18 0,17 0-1,1 0 1,-1 0-1,18 0 1,-18 0 0,36 0 15,-54 0-15,36 0-1,-18 0 1,-17 0-1,17 0 1,1 0 0,-19 17-1,1-17 1,35 0 0,-36 0-1,19 0 16,-19 0 1,1 0-1,0 0 0,-18 18 47,-18-18-46,0 0-17,1 0-15,-1 0 16,-53 0-1,1 0 1,52 0 15,-17 0-15,17 0 0,-17 0-1,17 0 1,-34 0-1,16 0-15,-34-18 16,17 1 0,0 17-1,0 0 1,0-36 0,18 36-1,-1 0 1,1 0-1,18 0 1,-36 0 15,17 0-15,-17 0 0,36 0-1,-54 0 1,1-17-1,-1 17 1,-52-36 0,52 19-1,1 17 1,52 0 0,-35 0-1,35 0 1,1 0-1,-1 0 1,0 0 15,1 0-15,-1 0 15,18-18 219,35 18-203,-17 0-31,0 0-16,-1 0 15,19 0-15,34 0 16,18 0 0,1 18-1,-54-18-15,35 0 16,1 17-1,52 1 17,-70-18-17,0 0 1,-35 0 0,17 0-1,0 0 1,-17 0-1,0 0 1,-1 0 0,19 0-1,-19 0 17,1 0-17,0 0 16,-1 0-15,1 0 15,0 0 16,-1 0-16,1 0-31,-1 0 32,1 0-32,0 0 31,-1 0-15,1 0-1,0 0-15,17 0 16,0 0-1,18 0 1,-35 0 15,17 0-15,-17 0 0,-1 0-1,19 0 1,-19 0-1,1 0 32,-1 0 31</inkml:trace>
  <inkml:trace contextRef="#ctx0" brushRef="#br0" timeOffset="42617.1">22578 12047 0,'53'0'235,"53"0"-235,-36 18 15,-17-18-15,35 18 16,53-18 0,-88 0-16,0 0 15,35 0 1,1 0-1,-54 0 17,71 0-17,-71 0 1,71-18 0,-36 0-1,36 18 1,35-17-1,-53-1 1,18 0 0,-53 18-1,71 0 1,-54 0 0,18-17-1,71-1 1,35 1-1,18-1 1,-53-17 15,70 17-15,-106 0 0,-34 18-1,16 0 1,-69 0-1,17 0 1,-36 0 0,19 0-1,-19 0 1,1 0 0,35 18-1,-18 0 1,53-18-1,-17 0 1,17 0 15,18 0-15,-36 0 0,54 0-1,-71 0 1,-18 0-1,0 0 1,1 0 0,-19 0-16,1 0 15,17 0 1,18 0 0,-18 0-1,18 0 1,-18 0-1,1 0 1,-19 0 15,1 0-15,35 0 0,-35 0-1,17 0 1,-17 0 15,-1 0-15,1 0 15,-1 0-15,-34 0 249,-54 17-234,-123 19-15,-35-19-16,17 18 16,106-35-1,53 0 1,18 0 0,18 0-1,-1 0 1,0 0-1,-775 0 1,-107 0 0,794 0-1,88 0 1,1 0 15,-1 0-31,1 0 31,-36 0 1,0 0-17,17 0 1,19 0 0,-36 0-1,-35 0 1,-18 18-1,-88 17 1,70-17 0,-34 17-1,122-35 1,1 0 0,17 18-16,-87 17 15,34-35 1,53 18-1,-17-18 1,17 0 15,1 0-15,-36 17 0,-53 19-1,0-1 1,-123 36-1,158-36 1,18-18 0,36-17-1,-18 18 1,17-18 15,0 0 0,36 0 32,0 0-63,-1 0 16,54 18-1,70-18-15,388 70 16,53 19-1,-70-19 1,-336-70 0,-88 0-1,-35 0 1,-35 0 0,-18 18 15,17-18-31,1 0 31,-36-18 0</inkml:trace>
  <inkml:trace contextRef="#ctx0" brushRef="#br0" timeOffset="50234.18">10231 12524 0,'-18'0'203,"-17"-18"-203,-1 18 15,1 0 1,-53-18 0,35 18-1,-18-17 1,1-1-1,35 18 1,-1-18 0,-105 18-1,71 0 1,-1 0 0,36 0-1,0 0 1,17 0-1,0 0 1,-52 0 15,17 0-15,-53 0 0,71 0-1,17 0-15,-35 0 16,35 0-1,1 0 1,-36 18 0,18 0-1,-18-18 1,35 0 0,-35 35-1,36-35 1,-1 0-1,-17 0 1,17 18 15,-17-18-15,17 17 0,0-17-1,1 18 1,-1-18-1,0 18 1,1-1 0,-1 1-1,18-1 1,-35 1 0,17 0-1,18 17 1,-17 18-1,17-18 17,-53 89-17,17-19 1,1 37 0,35-89-1,-17-36 1,17 18-1,0-17 1,35 0 15,53 35-15,35-18 0,19 53-1,-89-70-15,70 70 16,-35-70-1,36 52 1,-107-70 15,124 35-15,-52-17 0,52-18-1,17 0 1,-87 0-1,17 0 1,-17 0 0,35-18-1,-18-35 1,35-35 0,-35 18-1,1-18 1,-19-18-1,-17 35 1,0-17 15,-35 53-15,-1-18 0,1 35-1,-18 0 1,0-17-1,0 18 1,0-1 0,0 0-1,-53-35 1,35 18 0,-35 0-1,-52-18 1,52 18-1,-35 17 17,35 0-17,0 1 1,17-1 0,19 0-1,-36 18 1,35 0-1,1 0 17</inkml:trace>
  <inkml:trace contextRef="#ctx0" brushRef="#br0" timeOffset="54283.64">12859 13617 0,'-18'0'203,"-17"0"-203,0 0 15,-36 0-15,53 0 0,-52 18 16,-1-18 15,-17 17-15,53-17 0,-1 18-1,-16-18 1,-72 0-1,-140 35 1,-54 18 0,89-17-1,193-19 1,-16-17 0,34 18-1,0 0 1,-17-18-1,17 17 1,-35 18 15,36-35-15,-19 18 0,19 0-1,-1-18 1,18 17-1,0 1 1,0 0 0,0-1-1,159 283 1,35 141 0,18 0-1,-177-335 1,-17-71-1,-18-17 1,0-1 15,0 1-15,17 0 0,1-1-1,17 19 1,36 17-1,-36-36-15,88 36 16,1-18 0,70 1-1,-35-36 1,123-18 0,-88-35-1,-35-53 1,52-70-1,1-124 1,0-353 15,-195 495-15,19 34 0,-19 107-1,-17-1 1,0 0-1,0 1 17,-17 17-17,-1-18 1,-17-17 0,-89-1-1,-123-52 1,89 53-1,-1 0 17,123 17-17,-16 18 1,34 0 0,-35 0-1,-88 0 1,-71 18-1,-17 17 1,141-17 0,52-18-1,19 17 1,-1-17 0,1 0-1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8T06:40:35.415"/>
    </inkml:context>
    <inkml:brush xml:id="br0">
      <inkml:brushProperty name="width" value="0.05292" units="cm"/>
      <inkml:brushProperty name="height" value="0.05292" units="cm"/>
      <inkml:brushProperty name="color" value="#FF0000"/>
    </inkml:brush>
  </inkml:definitions>
  <inkml:trace contextRef="#ctx0" brushRef="#br0">19632 14887 0,'-18'0'218,"1"0"-218,-36-17 16,18 17-16,-1-18 16,-52 18-1,53 0 1,-18 0-1,35 0 1,1 0 0,-19 0-1,19 0 1,-1 0 0,0 0 15,1 0-16,17 18 1,-18-18-16,18 17 63,-17-17-63,17 35 31,-18-35-16,0 18 1,18 0-16,-17-1 16,-1 19-1,0-19 1,1 1 0,-1 0-1,18 17 1,-18 0 15,1-17-15,-1 17-1,1 0 1,17-17 0,0 0-1,0-1 1,0 1-1,0 0-15,0-1 16,0 54 0,35-1-1,0-34 1,18 52 0,-53-53-1,18 18 1,17-35-1,-35 17 1,35 18 0,-17-36-1,-1 19 1,1-19 0,17 19 15,1-19-16,-1 1 1,0 17 0,0-35-1,36 35 1,-18-35 0,-18 0-1,18 36 1,-18-36-1,-17 0 1,0 0 0,35 0-1,-36 0 1,19-18 0,-1 18-1,-18-18 16,19 1-15,-1-36 0,106-88-1,-106 88 1,-17 0 0,0 18-1,-18 17 1,17-35-1,-17 0 1,0 0 0,-17 0-1,-1 18 1,0 0 0,1 0 15,-1-1-16,0 19 1,-17-1 0,18-17-1,-1-1 1,0 19 0,-17-18-1,-36-54 1,54 72-1,-36-36 1,35 35 0,-17 0-1,35 1 1,-18-1 0,-17 1 15,17-1-16,-17 0 1,18 18 0,-1 0-1,0 0 1,1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8T06:45:40.883"/>
    </inkml:context>
    <inkml:brush xml:id="br0">
      <inkml:brushProperty name="width" value="0.05292" units="cm"/>
      <inkml:brushProperty name="height" value="0.05292" units="cm"/>
      <inkml:brushProperty name="color" value="#FF0000"/>
    </inkml:brush>
  </inkml:definitions>
  <inkml:trace contextRef="#ctx0" brushRef="#br0">7144 3422 0,'53'0'219,"141"-18"-204,106-17-15,88 35 16,53-18-16,299-87 16,-210 69-1,-142 19 1,194-54 0,-335 53-1,194 1 1,-142-1-1,-122 18 1,176 18 0,-106-1-1,-36 19 17,-70-36-32,124 0 31,0 17-16,-71 1 1,-89-18-16,178 35 16,-19 1-1,124 34 1,-106-17 0,336 141-1,-389-88 1,36 35-1,70 18 1,-106-53 0,0 17-1,-87-52 1,157 70 15,-140-53-15,-35-35-1,-18 0 1,-1-18 0,72 53-1,-89-70 1,124 52 0,-159-52-1,88 17 1,-36-17-1,1 0 1,71-1 0,-36-17-1,18 0 1,-71 0 15,18 0-15,-54-17-1,1 17 1,89-18 0,-72 18-1,195 0 1,-160 0 0,-16 0-1,69 0 1,-69 0-1,69 18 1,-105-1 0,71-17-1,-36 18 1,0 0 15,-17 17-15,35 18-1,-18 53 1,-18 17 0,54 318-1,-71-176 1,17-107 0,-17-34-1,0-71 1,18 0-1,-36-36 1,35 36 0,-17 0-1,18 53 1,-18 17 0,-18-70 15,18 0-16,0-17 1,-18 87 0,-17 0-1,0-34 1,-18-19-16,17 36 16,1-35-1,17-36 1,-35 53-1,0 177 1,0-124 0,18 35-1,-18-88 1,0 71 0,17 194 15,19-177-16,17 36 1,-18-124 0,0 18-1,-53-35 1,18 34 0,-17 19-1,-1-54 1,1 71-1,17 54 1,-18-37 0,0-122-1,1 16 1,-1 19 0,0-36 15,1 36-16,17-36 1,-18 18 0,0 0-1,1-35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DC74-1935-CE28-28A7-EABBB9CCC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912C75-BF5E-D8E0-648E-A97FD4E32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55941A-2697-18F9-4029-DCFB56425AA0}"/>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798B762C-33CF-840A-DE1B-69556E1941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F6A49D-578C-5BBC-AC2F-3A0690165D28}"/>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141746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7679-50BA-256F-B8DA-1B7E495222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1CD646-76CB-4012-A848-C3332F8C4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B811FF-C4DD-5268-74EC-E07E95BFEA31}"/>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81001352-6AC4-39D5-2DB3-9AD0BAEC33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62E0D2-0E6A-1F82-487B-DAA346779F34}"/>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428238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B02A9-B536-676E-BF0D-963F6A6CEF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EDA1D6-3D2D-918E-AACC-674E12B49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9E59FA-09E7-AEEA-D794-04AE64575ABE}"/>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D0D796E2-9200-B689-AE4C-F126EF03F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17E4AF-AB92-211A-1C89-4329EC3345F9}"/>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56396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B11B-4849-85C2-AADB-9E647F84E9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9189F4-B3CE-73A7-2F94-6C1A7FDF1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DDA053-7A02-92A2-888E-9BB1DF5A914F}"/>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5B286FA7-0343-6563-A3FA-588FA7D3C2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0737A0-0A47-CA45-F27A-BE5D29107211}"/>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44738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2CF1-CBD8-A0BA-448E-47B0AA7516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F004EC-987A-9966-E2D4-723B096F9C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E3584-AEB5-1368-B0E0-C1C323AD1D13}"/>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2835086E-966C-7CF2-E6CC-2E1DFD9459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DFFDE2-5AEC-CEC9-CF8E-EAB00201EFD9}"/>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334333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FD28-64FA-E3FB-FA4E-1D29708940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2F531F-1F21-F393-1D30-2D9B5511F4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3E77E2-93FA-9343-B531-A9106F344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A52046-D959-E870-096A-F53E5FC2678C}"/>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6" name="Footer Placeholder 5">
            <a:extLst>
              <a:ext uri="{FF2B5EF4-FFF2-40B4-BE49-F238E27FC236}">
                <a16:creationId xmlns:a16="http://schemas.microsoft.com/office/drawing/2014/main" id="{267C4005-51CE-D104-85FC-4A20EE3926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87A45C-9CFA-7E6B-D438-446CD8A9E821}"/>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297089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2D2E-CB24-9766-70A6-06260B5035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BC624C-6085-BBFF-8AF4-3B6B3894C4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386CD-026E-E842-76B5-49D44E8AD7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621BC3-0387-71D6-CF88-87F9B843F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B1A33-1571-AE57-79BC-5BC159A44B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BD1E69-22E2-86F1-BABB-116E84F96A87}"/>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8" name="Footer Placeholder 7">
            <a:extLst>
              <a:ext uri="{FF2B5EF4-FFF2-40B4-BE49-F238E27FC236}">
                <a16:creationId xmlns:a16="http://schemas.microsoft.com/office/drawing/2014/main" id="{8A0BE966-0C56-FD03-90CB-B5A2F6E269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34A360-2D69-3F35-9786-E77C178F7C81}"/>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9526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7AAD-E796-ECB9-DEF1-465B6A95DA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313408-CF98-6295-088C-720018C0EF59}"/>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4" name="Footer Placeholder 3">
            <a:extLst>
              <a:ext uri="{FF2B5EF4-FFF2-40B4-BE49-F238E27FC236}">
                <a16:creationId xmlns:a16="http://schemas.microsoft.com/office/drawing/2014/main" id="{3859B065-8CC4-4FDA-8CD5-AAB10F3145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73F1C0-C6CC-9495-9F7C-A90A7A0F0A27}"/>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44175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DEB51-F45F-2277-E4E5-8230961E3750}"/>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3" name="Footer Placeholder 2">
            <a:extLst>
              <a:ext uri="{FF2B5EF4-FFF2-40B4-BE49-F238E27FC236}">
                <a16:creationId xmlns:a16="http://schemas.microsoft.com/office/drawing/2014/main" id="{4B844941-22E9-C443-1F73-D3092FE10E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9CD8E7-3051-7DDA-ABAF-150E0C1F2864}"/>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101694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EF80-54B5-0FEE-DB18-8C1B95B225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713269-551C-E87D-F777-5E43A8E1F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304B76-98EF-AC7F-EC25-34920CA44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B7A6C-E40C-FAD6-6795-8891F41A834C}"/>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6" name="Footer Placeholder 5">
            <a:extLst>
              <a:ext uri="{FF2B5EF4-FFF2-40B4-BE49-F238E27FC236}">
                <a16:creationId xmlns:a16="http://schemas.microsoft.com/office/drawing/2014/main" id="{87F4E8FD-307A-80B8-4E0B-288D17B792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C271EA-EF84-D58A-284D-BCFDEF203131}"/>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202805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6976-F5F7-E12E-0C4D-086D21D16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06E33D-ED12-1098-D1BF-7FB8FD8F7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3B0B13-8E14-098D-DD12-3130F33F8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CB386-10C2-8ED0-66DE-3DEF88B4BD99}"/>
              </a:ext>
            </a:extLst>
          </p:cNvPr>
          <p:cNvSpPr>
            <a:spLocks noGrp="1"/>
          </p:cNvSpPr>
          <p:nvPr>
            <p:ph type="dt" sz="half" idx="10"/>
          </p:nvPr>
        </p:nvSpPr>
        <p:spPr/>
        <p:txBody>
          <a:bodyPr/>
          <a:lstStyle/>
          <a:p>
            <a:fld id="{882EC713-699D-400B-8A1D-BA71358EE2AC}" type="datetimeFigureOut">
              <a:rPr lang="en-IN" smtClean="0"/>
              <a:t>09-08-2022</a:t>
            </a:fld>
            <a:endParaRPr lang="en-IN"/>
          </a:p>
        </p:txBody>
      </p:sp>
      <p:sp>
        <p:nvSpPr>
          <p:cNvPr id="6" name="Footer Placeholder 5">
            <a:extLst>
              <a:ext uri="{FF2B5EF4-FFF2-40B4-BE49-F238E27FC236}">
                <a16:creationId xmlns:a16="http://schemas.microsoft.com/office/drawing/2014/main" id="{F258CFB0-B8BF-86AF-8B6A-EC21DA89D6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BB1D0B-2903-45E2-D2F4-6ABC0032D38C}"/>
              </a:ext>
            </a:extLst>
          </p:cNvPr>
          <p:cNvSpPr>
            <a:spLocks noGrp="1"/>
          </p:cNvSpPr>
          <p:nvPr>
            <p:ph type="sldNum" sz="quarter" idx="12"/>
          </p:nvPr>
        </p:nvSpPr>
        <p:spPr/>
        <p:txBody>
          <a:bodyPr/>
          <a:lstStyle/>
          <a:p>
            <a:fld id="{770EA0FC-A56A-4450-8A3D-994A4EC2BEB1}" type="slidenum">
              <a:rPr lang="en-IN" smtClean="0"/>
              <a:t>‹#›</a:t>
            </a:fld>
            <a:endParaRPr lang="en-IN"/>
          </a:p>
        </p:txBody>
      </p:sp>
    </p:spTree>
    <p:extLst>
      <p:ext uri="{BB962C8B-B14F-4D97-AF65-F5344CB8AC3E}">
        <p14:creationId xmlns:p14="http://schemas.microsoft.com/office/powerpoint/2010/main" val="2647013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C442EC-9FA3-41E3-4154-537942DA1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CF1564-E9F8-2326-DD8C-04D7E1702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6724E1-4501-55A4-7D32-7BB215FEC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EC713-699D-400B-8A1D-BA71358EE2AC}" type="datetimeFigureOut">
              <a:rPr lang="en-IN" smtClean="0"/>
              <a:t>09-08-2022</a:t>
            </a:fld>
            <a:endParaRPr lang="en-IN"/>
          </a:p>
        </p:txBody>
      </p:sp>
      <p:sp>
        <p:nvSpPr>
          <p:cNvPr id="5" name="Footer Placeholder 4">
            <a:extLst>
              <a:ext uri="{FF2B5EF4-FFF2-40B4-BE49-F238E27FC236}">
                <a16:creationId xmlns:a16="http://schemas.microsoft.com/office/drawing/2014/main" id="{490767CB-3629-F3DE-246F-C4A7167F04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1D4473-8147-8946-7890-2F531A8B8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EA0FC-A56A-4450-8A3D-994A4EC2BEB1}" type="slidenum">
              <a:rPr lang="en-IN" smtClean="0"/>
              <a:t>‹#›</a:t>
            </a:fld>
            <a:endParaRPr lang="en-IN"/>
          </a:p>
        </p:txBody>
      </p:sp>
    </p:spTree>
    <p:extLst>
      <p:ext uri="{BB962C8B-B14F-4D97-AF65-F5344CB8AC3E}">
        <p14:creationId xmlns:p14="http://schemas.microsoft.com/office/powerpoint/2010/main" val="3747939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w3schools.com/python/python_regex.asp#search" TargetMode="External"/><Relationship Id="rId2" Type="http://schemas.openxmlformats.org/officeDocument/2006/relationships/hyperlink" Target="https://www.w3schools.com/python/python_regex.asp#findall" TargetMode="External"/><Relationship Id="rId1" Type="http://schemas.openxmlformats.org/officeDocument/2006/relationships/slideLayout" Target="../slideLayouts/slideLayout2.xml"/><Relationship Id="rId6" Type="http://schemas.openxmlformats.org/officeDocument/2006/relationships/hyperlink" Target="https://www.w3schools.com/python/python_regex.asp#sub" TargetMode="External"/><Relationship Id="rId5" Type="http://schemas.openxmlformats.org/officeDocument/2006/relationships/hyperlink" Target="https://www.w3schools.com/python/python_regex.asp#split" TargetMode="External"/><Relationship Id="rId4" Type="http://schemas.openxmlformats.org/officeDocument/2006/relationships/hyperlink" Target="https://www.w3schools.com/python/python_regex.asp#matchobje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F619-4E91-99E5-85AA-C8EE4C03A8C8}"/>
              </a:ext>
            </a:extLst>
          </p:cNvPr>
          <p:cNvSpPr>
            <a:spLocks noGrp="1"/>
          </p:cNvSpPr>
          <p:nvPr>
            <p:ph type="ctrTitle"/>
          </p:nvPr>
        </p:nvSpPr>
        <p:spPr/>
        <p:txBody>
          <a:bodyPr/>
          <a:lstStyle/>
          <a:p>
            <a:r>
              <a:rPr lang="en-IN" dirty="0"/>
              <a:t>Morphology and Finite-State Transducers</a:t>
            </a:r>
          </a:p>
        </p:txBody>
      </p:sp>
      <p:sp>
        <p:nvSpPr>
          <p:cNvPr id="3" name="Subtitle 2">
            <a:extLst>
              <a:ext uri="{FF2B5EF4-FFF2-40B4-BE49-F238E27FC236}">
                <a16:creationId xmlns:a16="http://schemas.microsoft.com/office/drawing/2014/main" id="{7F73B695-A8DE-D510-EBB7-764792D8508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32071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A900A-EEB8-51EF-4CB7-91836C8D2D38}"/>
              </a:ext>
            </a:extLst>
          </p:cNvPr>
          <p:cNvSpPr>
            <a:spLocks noGrp="1"/>
          </p:cNvSpPr>
          <p:nvPr>
            <p:ph type="title"/>
          </p:nvPr>
        </p:nvSpPr>
        <p:spPr/>
        <p:txBody>
          <a:bodyPr/>
          <a:lstStyle/>
          <a:p>
            <a:r>
              <a:rPr lang="en-IN" dirty="0"/>
              <a:t>Derivational Morphology </a:t>
            </a:r>
          </a:p>
        </p:txBody>
      </p:sp>
      <p:sp>
        <p:nvSpPr>
          <p:cNvPr id="3" name="Content Placeholder 2">
            <a:extLst>
              <a:ext uri="{FF2B5EF4-FFF2-40B4-BE49-F238E27FC236}">
                <a16:creationId xmlns:a16="http://schemas.microsoft.com/office/drawing/2014/main" id="{E07B5217-853B-B7F9-1219-A23015B9EE38}"/>
              </a:ext>
            </a:extLst>
          </p:cNvPr>
          <p:cNvSpPr>
            <a:spLocks noGrp="1"/>
          </p:cNvSpPr>
          <p:nvPr>
            <p:ph idx="1"/>
          </p:nvPr>
        </p:nvSpPr>
        <p:spPr>
          <a:xfrm>
            <a:off x="838200" y="1328489"/>
            <a:ext cx="10515600" cy="4351338"/>
          </a:xfrm>
        </p:spPr>
        <p:txBody>
          <a:bodyPr/>
          <a:lstStyle/>
          <a:p>
            <a:r>
              <a:rPr lang="en-US" dirty="0"/>
              <a:t>Nominalization in English: – The formation of new nouns, often from verbs or adjectives</a:t>
            </a:r>
          </a:p>
          <a:p>
            <a:pPr marL="0" indent="0">
              <a:buNone/>
            </a:pPr>
            <a:endParaRPr lang="en-IN" dirty="0"/>
          </a:p>
        </p:txBody>
      </p:sp>
      <p:pic>
        <p:nvPicPr>
          <p:cNvPr id="5" name="Picture 4">
            <a:extLst>
              <a:ext uri="{FF2B5EF4-FFF2-40B4-BE49-F238E27FC236}">
                <a16:creationId xmlns:a16="http://schemas.microsoft.com/office/drawing/2014/main" id="{F773D130-0F79-625D-7131-64CCCC3F71DC}"/>
              </a:ext>
            </a:extLst>
          </p:cNvPr>
          <p:cNvPicPr>
            <a:picLocks noChangeAspect="1"/>
          </p:cNvPicPr>
          <p:nvPr/>
        </p:nvPicPr>
        <p:blipFill>
          <a:blip r:embed="rId2"/>
          <a:stretch>
            <a:fillRect/>
          </a:stretch>
        </p:blipFill>
        <p:spPr>
          <a:xfrm>
            <a:off x="1749130" y="2276500"/>
            <a:ext cx="6294665" cy="2027096"/>
          </a:xfrm>
          <a:prstGeom prst="rect">
            <a:avLst/>
          </a:prstGeom>
        </p:spPr>
      </p:pic>
      <p:sp>
        <p:nvSpPr>
          <p:cNvPr id="10" name="TextBox 9">
            <a:extLst>
              <a:ext uri="{FF2B5EF4-FFF2-40B4-BE49-F238E27FC236}">
                <a16:creationId xmlns:a16="http://schemas.microsoft.com/office/drawing/2014/main" id="{840B8623-2728-28DF-B39C-CBABE9D7C67A}"/>
              </a:ext>
            </a:extLst>
          </p:cNvPr>
          <p:cNvSpPr txBox="1"/>
          <p:nvPr/>
        </p:nvSpPr>
        <p:spPr>
          <a:xfrm>
            <a:off x="838200" y="4366188"/>
            <a:ext cx="6096000" cy="523220"/>
          </a:xfrm>
          <a:prstGeom prst="rect">
            <a:avLst/>
          </a:prstGeom>
          <a:noFill/>
        </p:spPr>
        <p:txBody>
          <a:bodyPr wrap="square">
            <a:spAutoFit/>
          </a:bodyPr>
          <a:lstStyle/>
          <a:p>
            <a:r>
              <a:rPr lang="en-US" sz="2800" dirty="0"/>
              <a:t>Adjectives derived from nouns or verbs </a:t>
            </a:r>
            <a:endParaRPr lang="en-IN" sz="2800" dirty="0"/>
          </a:p>
        </p:txBody>
      </p:sp>
      <p:pic>
        <p:nvPicPr>
          <p:cNvPr id="12" name="Picture 11">
            <a:extLst>
              <a:ext uri="{FF2B5EF4-FFF2-40B4-BE49-F238E27FC236}">
                <a16:creationId xmlns:a16="http://schemas.microsoft.com/office/drawing/2014/main" id="{91C455D7-6659-FE5D-5721-1255667D5AF8}"/>
              </a:ext>
            </a:extLst>
          </p:cNvPr>
          <p:cNvPicPr>
            <a:picLocks noChangeAspect="1"/>
          </p:cNvPicPr>
          <p:nvPr/>
        </p:nvPicPr>
        <p:blipFill>
          <a:blip r:embed="rId3"/>
          <a:stretch>
            <a:fillRect/>
          </a:stretch>
        </p:blipFill>
        <p:spPr>
          <a:xfrm>
            <a:off x="1059459" y="4889408"/>
            <a:ext cx="7674005" cy="1607959"/>
          </a:xfrm>
          <a:prstGeom prst="rect">
            <a:avLst/>
          </a:prstGeom>
        </p:spPr>
      </p:pic>
    </p:spTree>
    <p:extLst>
      <p:ext uri="{BB962C8B-B14F-4D97-AF65-F5344CB8AC3E}">
        <p14:creationId xmlns:p14="http://schemas.microsoft.com/office/powerpoint/2010/main" val="10899435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E6B5-6C20-DAB9-E786-34FE56AC07E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4FE84A1-6170-226A-2C29-C7BCDAD1DF97}"/>
              </a:ext>
            </a:extLst>
          </p:cNvPr>
          <p:cNvPicPr>
            <a:picLocks noGrp="1" noChangeAspect="1"/>
          </p:cNvPicPr>
          <p:nvPr>
            <p:ph idx="1"/>
          </p:nvPr>
        </p:nvPicPr>
        <p:blipFill>
          <a:blip r:embed="rId2"/>
          <a:stretch>
            <a:fillRect/>
          </a:stretch>
        </p:blipFill>
        <p:spPr>
          <a:xfrm>
            <a:off x="2022071" y="1418253"/>
            <a:ext cx="7849280" cy="2989951"/>
          </a:xfrm>
        </p:spPr>
      </p:pic>
      <p:pic>
        <p:nvPicPr>
          <p:cNvPr id="7" name="Picture 6">
            <a:extLst>
              <a:ext uri="{FF2B5EF4-FFF2-40B4-BE49-F238E27FC236}">
                <a16:creationId xmlns:a16="http://schemas.microsoft.com/office/drawing/2014/main" id="{3858C587-BF8D-EACC-26BC-19E881B1D511}"/>
              </a:ext>
            </a:extLst>
          </p:cNvPr>
          <p:cNvPicPr>
            <a:picLocks noChangeAspect="1"/>
          </p:cNvPicPr>
          <p:nvPr/>
        </p:nvPicPr>
        <p:blipFill>
          <a:blip r:embed="rId3"/>
          <a:stretch>
            <a:fillRect/>
          </a:stretch>
        </p:blipFill>
        <p:spPr>
          <a:xfrm>
            <a:off x="2287320" y="4491977"/>
            <a:ext cx="1813717" cy="2072820"/>
          </a:xfrm>
          <a:prstGeom prst="rect">
            <a:avLst/>
          </a:prstGeom>
        </p:spPr>
      </p:pic>
    </p:spTree>
    <p:extLst>
      <p:ext uri="{BB962C8B-B14F-4D97-AF65-F5344CB8AC3E}">
        <p14:creationId xmlns:p14="http://schemas.microsoft.com/office/powerpoint/2010/main" val="25966477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03A3-5292-C268-71F6-9438160130F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83CA97-F085-AF22-A101-8E653A2FBE26}"/>
              </a:ext>
            </a:extLst>
          </p:cNvPr>
          <p:cNvPicPr>
            <a:picLocks noGrp="1" noChangeAspect="1"/>
          </p:cNvPicPr>
          <p:nvPr>
            <p:ph idx="1"/>
          </p:nvPr>
        </p:nvPicPr>
        <p:blipFill>
          <a:blip r:embed="rId2"/>
          <a:stretch>
            <a:fillRect/>
          </a:stretch>
        </p:blipFill>
        <p:spPr>
          <a:xfrm>
            <a:off x="2090057" y="2207073"/>
            <a:ext cx="7761031" cy="3753242"/>
          </a:xfrm>
        </p:spPr>
      </p:pic>
      <p:sp>
        <p:nvSpPr>
          <p:cNvPr id="8" name="TextBox 7">
            <a:extLst>
              <a:ext uri="{FF2B5EF4-FFF2-40B4-BE49-F238E27FC236}">
                <a16:creationId xmlns:a16="http://schemas.microsoft.com/office/drawing/2014/main" id="{89055B68-5210-1968-BA54-0E9A5A0D3717}"/>
              </a:ext>
            </a:extLst>
          </p:cNvPr>
          <p:cNvSpPr txBox="1"/>
          <p:nvPr/>
        </p:nvSpPr>
        <p:spPr>
          <a:xfrm>
            <a:off x="8684761" y="4665306"/>
            <a:ext cx="1261672" cy="1325563"/>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44033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98A5-DE29-459C-3610-DB956F8822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DBC7A75-65C2-486B-D73F-CD1F5011183C}"/>
              </a:ext>
            </a:extLst>
          </p:cNvPr>
          <p:cNvPicPr>
            <a:picLocks noGrp="1" noChangeAspect="1"/>
          </p:cNvPicPr>
          <p:nvPr>
            <p:ph idx="1"/>
          </p:nvPr>
        </p:nvPicPr>
        <p:blipFill>
          <a:blip r:embed="rId2"/>
          <a:stretch>
            <a:fillRect/>
          </a:stretch>
        </p:blipFill>
        <p:spPr>
          <a:xfrm>
            <a:off x="1427584" y="1840837"/>
            <a:ext cx="8500187" cy="4320914"/>
          </a:xfrm>
        </p:spPr>
      </p:pic>
      <p:sp>
        <p:nvSpPr>
          <p:cNvPr id="6" name="TextBox 5">
            <a:extLst>
              <a:ext uri="{FF2B5EF4-FFF2-40B4-BE49-F238E27FC236}">
                <a16:creationId xmlns:a16="http://schemas.microsoft.com/office/drawing/2014/main" id="{EE940E42-AB0D-226E-8EA1-2218A38B74B1}"/>
              </a:ext>
            </a:extLst>
          </p:cNvPr>
          <p:cNvSpPr txBox="1"/>
          <p:nvPr/>
        </p:nvSpPr>
        <p:spPr>
          <a:xfrm>
            <a:off x="8714792" y="4618653"/>
            <a:ext cx="1278294" cy="1492898"/>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432111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80F1-D30F-D731-136E-EB4D4EE21C0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6CBC0E-1FF1-C4CC-DED4-2E811F6AA6EB}"/>
              </a:ext>
            </a:extLst>
          </p:cNvPr>
          <p:cNvPicPr>
            <a:picLocks noGrp="1" noChangeAspect="1"/>
          </p:cNvPicPr>
          <p:nvPr>
            <p:ph idx="1"/>
          </p:nvPr>
        </p:nvPicPr>
        <p:blipFill>
          <a:blip r:embed="rId2"/>
          <a:stretch>
            <a:fillRect/>
          </a:stretch>
        </p:blipFill>
        <p:spPr>
          <a:xfrm>
            <a:off x="2095153" y="1903445"/>
            <a:ext cx="8001693" cy="3526723"/>
          </a:xfrm>
        </p:spPr>
      </p:pic>
      <p:sp>
        <p:nvSpPr>
          <p:cNvPr id="6" name="TextBox 5">
            <a:extLst>
              <a:ext uri="{FF2B5EF4-FFF2-40B4-BE49-F238E27FC236}">
                <a16:creationId xmlns:a16="http://schemas.microsoft.com/office/drawing/2014/main" id="{B2240D1A-EB81-D8E0-6F54-6C00F3B11CD5}"/>
              </a:ext>
            </a:extLst>
          </p:cNvPr>
          <p:cNvSpPr txBox="1"/>
          <p:nvPr/>
        </p:nvSpPr>
        <p:spPr>
          <a:xfrm>
            <a:off x="7987004" y="4599992"/>
            <a:ext cx="2127380" cy="867747"/>
          </a:xfrm>
          <a:prstGeom prst="rect">
            <a:avLst/>
          </a:prstGeom>
          <a:solidFill>
            <a:schemeClr val="bg1"/>
          </a:solidFill>
        </p:spPr>
        <p:txBody>
          <a:bodyPr wrap="square" rtlCol="0">
            <a:spAutoFit/>
          </a:bodyPr>
          <a:lstStyle/>
          <a:p>
            <a:endParaRPr lang="en-IN" dirty="0"/>
          </a:p>
        </p:txBody>
      </p:sp>
      <p:sp>
        <p:nvSpPr>
          <p:cNvPr id="7" name="TextBox 6">
            <a:extLst>
              <a:ext uri="{FF2B5EF4-FFF2-40B4-BE49-F238E27FC236}">
                <a16:creationId xmlns:a16="http://schemas.microsoft.com/office/drawing/2014/main" id="{5B35C5D9-0A56-8DF0-64F2-8D8153E0F64C}"/>
              </a:ext>
            </a:extLst>
          </p:cNvPr>
          <p:cNvSpPr txBox="1"/>
          <p:nvPr/>
        </p:nvSpPr>
        <p:spPr>
          <a:xfrm>
            <a:off x="8266922" y="2677886"/>
            <a:ext cx="1670180"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8185377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924B-FD64-FCA9-7CD9-F44C906BA751}"/>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1D05DD7D-2843-66F4-984A-8CE3182FB699}"/>
              </a:ext>
            </a:extLst>
          </p:cNvPr>
          <p:cNvGraphicFramePr>
            <a:graphicFrameLocks noGrp="1"/>
          </p:cNvGraphicFramePr>
          <p:nvPr>
            <p:ph idx="1"/>
          </p:nvPr>
        </p:nvGraphicFramePr>
        <p:xfrm>
          <a:off x="2218715" y="2797334"/>
          <a:ext cx="7754570" cy="2407920"/>
        </p:xfrm>
        <a:graphic>
          <a:graphicData uri="http://schemas.openxmlformats.org/drawingml/2006/table">
            <a:tbl>
              <a:tblPr/>
              <a:tblGrid>
                <a:gridCol w="3877285">
                  <a:extLst>
                    <a:ext uri="{9D8B030D-6E8A-4147-A177-3AD203B41FA5}">
                      <a16:colId xmlns:a16="http://schemas.microsoft.com/office/drawing/2014/main" val="3228694736"/>
                    </a:ext>
                  </a:extLst>
                </a:gridCol>
                <a:gridCol w="3877285">
                  <a:extLst>
                    <a:ext uri="{9D8B030D-6E8A-4147-A177-3AD203B41FA5}">
                      <a16:colId xmlns:a16="http://schemas.microsoft.com/office/drawing/2014/main" val="2031486347"/>
                    </a:ext>
                  </a:extLst>
                </a:gridCol>
              </a:tblGrid>
              <a:tr h="0">
                <a:tc>
                  <a:txBody>
                    <a:bodyPr/>
                    <a:lstStyle/>
                    <a:p>
                      <a:pPr algn="l" fontAlgn="t"/>
                      <a:r>
                        <a:rPr lang="en-IN">
                          <a:effectLst/>
                          <a:hlinkClick r:id="rId2"/>
                        </a:rPr>
                        <a:t>findall</a:t>
                      </a:r>
                      <a:endParaRPr lang="en-IN">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Returns a list containing all matches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0215053"/>
                  </a:ext>
                </a:extLst>
              </a:tr>
              <a:tr h="0">
                <a:tc>
                  <a:txBody>
                    <a:bodyPr/>
                    <a:lstStyle/>
                    <a:p>
                      <a:pPr algn="l" fontAlgn="t"/>
                      <a:r>
                        <a:rPr lang="en-IN">
                          <a:effectLst/>
                          <a:hlinkClick r:id="rId3"/>
                        </a:rPr>
                        <a:t>search</a:t>
                      </a:r>
                      <a:endParaRPr lang="en-IN">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Returns a </a:t>
                      </a:r>
                      <a:r>
                        <a:rPr lang="en-US">
                          <a:effectLst/>
                          <a:hlinkClick r:id="rId4"/>
                        </a:rPr>
                        <a:t>Match object</a:t>
                      </a:r>
                      <a:r>
                        <a:rPr lang="en-US">
                          <a:effectLst/>
                        </a:rPr>
                        <a:t> if there is a match anywhere in the string</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86238295"/>
                  </a:ext>
                </a:extLst>
              </a:tr>
              <a:tr h="0">
                <a:tc>
                  <a:txBody>
                    <a:bodyPr/>
                    <a:lstStyle/>
                    <a:p>
                      <a:pPr algn="l" fontAlgn="t"/>
                      <a:r>
                        <a:rPr lang="en-IN">
                          <a:effectLst/>
                          <a:hlinkClick r:id="rId5"/>
                        </a:rPr>
                        <a:t>split</a:t>
                      </a:r>
                      <a:endParaRPr lang="en-IN">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Returns a list where the string has been split at each match</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59227"/>
                  </a:ext>
                </a:extLst>
              </a:tr>
              <a:tr h="0">
                <a:tc>
                  <a:txBody>
                    <a:bodyPr/>
                    <a:lstStyle/>
                    <a:p>
                      <a:pPr algn="l" fontAlgn="t"/>
                      <a:r>
                        <a:rPr lang="en-IN">
                          <a:effectLst/>
                          <a:hlinkClick r:id="rId6"/>
                        </a:rPr>
                        <a:t>sub</a:t>
                      </a:r>
                      <a:endParaRPr lang="en-IN">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Replaces one or many matches with a string</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1879237"/>
                  </a:ext>
                </a:extLst>
              </a:tr>
            </a:tbl>
          </a:graphicData>
        </a:graphic>
      </p:graphicFrame>
    </p:spTree>
    <p:extLst>
      <p:ext uri="{BB962C8B-B14F-4D97-AF65-F5344CB8AC3E}">
        <p14:creationId xmlns:p14="http://schemas.microsoft.com/office/powerpoint/2010/main" val="165152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3777-F9C7-0508-794A-507E4BB1BACE}"/>
              </a:ext>
            </a:extLst>
          </p:cNvPr>
          <p:cNvSpPr>
            <a:spLocks noGrp="1"/>
          </p:cNvSpPr>
          <p:nvPr>
            <p:ph type="title"/>
          </p:nvPr>
        </p:nvSpPr>
        <p:spPr/>
        <p:txBody>
          <a:bodyPr/>
          <a:lstStyle/>
          <a:p>
            <a:r>
              <a:rPr lang="en-IN" dirty="0"/>
              <a:t>Derivational Morphology </a:t>
            </a:r>
          </a:p>
        </p:txBody>
      </p:sp>
      <p:sp>
        <p:nvSpPr>
          <p:cNvPr id="3" name="Content Placeholder 2">
            <a:extLst>
              <a:ext uri="{FF2B5EF4-FFF2-40B4-BE49-F238E27FC236}">
                <a16:creationId xmlns:a16="http://schemas.microsoft.com/office/drawing/2014/main" id="{699795D2-C0B8-CDC5-2B36-65C68141B76A}"/>
              </a:ext>
            </a:extLst>
          </p:cNvPr>
          <p:cNvSpPr>
            <a:spLocks noGrp="1"/>
          </p:cNvSpPr>
          <p:nvPr>
            <p:ph idx="1"/>
          </p:nvPr>
        </p:nvSpPr>
        <p:spPr/>
        <p:txBody>
          <a:bodyPr/>
          <a:lstStyle/>
          <a:p>
            <a:r>
              <a:rPr lang="en-US" dirty="0"/>
              <a:t>Derivation in English is more complex than inflection because – Generally less productive </a:t>
            </a:r>
          </a:p>
          <a:p>
            <a:pPr marL="0" indent="0">
              <a:buNone/>
            </a:pPr>
            <a:r>
              <a:rPr lang="en-US" dirty="0"/>
              <a:t>• A nominalizing affix like –</a:t>
            </a:r>
            <a:r>
              <a:rPr lang="en-US" dirty="0" err="1"/>
              <a:t>ation</a:t>
            </a:r>
            <a:r>
              <a:rPr lang="en-US" dirty="0"/>
              <a:t> can not be added to absolutely every verb. </a:t>
            </a:r>
            <a:r>
              <a:rPr lang="en-US" dirty="0" err="1"/>
              <a:t>eatation</a:t>
            </a:r>
            <a:r>
              <a:rPr lang="en-US" dirty="0"/>
              <a:t>(*) – There are subtle and complex meaning differences among nominalizing suffixes.</a:t>
            </a:r>
          </a:p>
          <a:p>
            <a:pPr marL="0" indent="0">
              <a:buNone/>
            </a:pPr>
            <a:r>
              <a:rPr lang="en-US" dirty="0"/>
              <a:t> For example, sincerity has a subtle difference in meaning from sincereness. </a:t>
            </a:r>
            <a:endParaRPr lang="en-IN" dirty="0"/>
          </a:p>
        </p:txBody>
      </p:sp>
    </p:spTree>
    <p:extLst>
      <p:ext uri="{BB962C8B-B14F-4D97-AF65-F5344CB8AC3E}">
        <p14:creationId xmlns:p14="http://schemas.microsoft.com/office/powerpoint/2010/main" val="1484073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E132-5AC5-5EE2-44FD-C805B8711E54}"/>
              </a:ext>
            </a:extLst>
          </p:cNvPr>
          <p:cNvSpPr>
            <a:spLocks noGrp="1"/>
          </p:cNvSpPr>
          <p:nvPr>
            <p:ph type="title"/>
          </p:nvPr>
        </p:nvSpPr>
        <p:spPr/>
        <p:txBody>
          <a:bodyPr/>
          <a:lstStyle/>
          <a:p>
            <a:r>
              <a:rPr lang="en-IN" dirty="0"/>
              <a:t>Finite-State Morphological Parsing </a:t>
            </a:r>
          </a:p>
        </p:txBody>
      </p:sp>
      <p:sp>
        <p:nvSpPr>
          <p:cNvPr id="3" name="Content Placeholder 2">
            <a:extLst>
              <a:ext uri="{FF2B5EF4-FFF2-40B4-BE49-F238E27FC236}">
                <a16:creationId xmlns:a16="http://schemas.microsoft.com/office/drawing/2014/main" id="{AAD61E8C-D87F-173C-BFFA-2E9B335ABF3F}"/>
              </a:ext>
            </a:extLst>
          </p:cNvPr>
          <p:cNvSpPr>
            <a:spLocks noGrp="1"/>
          </p:cNvSpPr>
          <p:nvPr>
            <p:ph idx="1"/>
          </p:nvPr>
        </p:nvSpPr>
        <p:spPr/>
        <p:txBody>
          <a:bodyPr/>
          <a:lstStyle/>
          <a:p>
            <a:pPr marL="0" indent="0">
              <a:buNone/>
            </a:pPr>
            <a:r>
              <a:rPr lang="en-IN" dirty="0"/>
              <a:t>Parsing English morphology </a:t>
            </a:r>
          </a:p>
          <a:p>
            <a:pPr marL="0" indent="0">
              <a:buNone/>
            </a:pPr>
            <a:endParaRPr lang="en-IN" dirty="0"/>
          </a:p>
        </p:txBody>
      </p:sp>
      <p:pic>
        <p:nvPicPr>
          <p:cNvPr id="5" name="Picture 4">
            <a:extLst>
              <a:ext uri="{FF2B5EF4-FFF2-40B4-BE49-F238E27FC236}">
                <a16:creationId xmlns:a16="http://schemas.microsoft.com/office/drawing/2014/main" id="{88F9D3A9-F980-DF57-CEAA-5FBA08D38AFF}"/>
              </a:ext>
            </a:extLst>
          </p:cNvPr>
          <p:cNvPicPr>
            <a:picLocks noChangeAspect="1"/>
          </p:cNvPicPr>
          <p:nvPr/>
        </p:nvPicPr>
        <p:blipFill>
          <a:blip r:embed="rId2"/>
          <a:stretch>
            <a:fillRect/>
          </a:stretch>
        </p:blipFill>
        <p:spPr>
          <a:xfrm>
            <a:off x="974888" y="2315585"/>
            <a:ext cx="8039797" cy="3642676"/>
          </a:xfrm>
          <a:prstGeom prst="rect">
            <a:avLst/>
          </a:prstGeom>
        </p:spPr>
      </p:pic>
    </p:spTree>
    <p:extLst>
      <p:ext uri="{BB962C8B-B14F-4D97-AF65-F5344CB8AC3E}">
        <p14:creationId xmlns:p14="http://schemas.microsoft.com/office/powerpoint/2010/main" val="142823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C1AA-8530-5087-1F2E-33BB267D4C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61051D-0525-6BC2-D7FF-8D4ADEF1C8EF}"/>
              </a:ext>
            </a:extLst>
          </p:cNvPr>
          <p:cNvPicPr>
            <a:picLocks noGrp="1" noChangeAspect="1"/>
          </p:cNvPicPr>
          <p:nvPr>
            <p:ph idx="1"/>
          </p:nvPr>
        </p:nvPicPr>
        <p:blipFill>
          <a:blip r:embed="rId2"/>
          <a:stretch>
            <a:fillRect/>
          </a:stretch>
        </p:blipFill>
        <p:spPr>
          <a:xfrm>
            <a:off x="1671484" y="2281085"/>
            <a:ext cx="7724262" cy="2672792"/>
          </a:xfrm>
        </p:spPr>
      </p:pic>
    </p:spTree>
    <p:extLst>
      <p:ext uri="{BB962C8B-B14F-4D97-AF65-F5344CB8AC3E}">
        <p14:creationId xmlns:p14="http://schemas.microsoft.com/office/powerpoint/2010/main" val="315800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F672-F4B2-09B5-3F28-143E900B7EB4}"/>
              </a:ext>
            </a:extLst>
          </p:cNvPr>
          <p:cNvSpPr>
            <a:spLocks noGrp="1"/>
          </p:cNvSpPr>
          <p:nvPr>
            <p:ph type="title"/>
          </p:nvPr>
        </p:nvSpPr>
        <p:spPr/>
        <p:txBody>
          <a:bodyPr/>
          <a:lstStyle/>
          <a:p>
            <a:r>
              <a:rPr lang="en-IN" dirty="0"/>
              <a:t>Finite-State Morphological Parsing</a:t>
            </a:r>
          </a:p>
        </p:txBody>
      </p:sp>
      <p:sp>
        <p:nvSpPr>
          <p:cNvPr id="3" name="Content Placeholder 2">
            <a:extLst>
              <a:ext uri="{FF2B5EF4-FFF2-40B4-BE49-F238E27FC236}">
                <a16:creationId xmlns:a16="http://schemas.microsoft.com/office/drawing/2014/main" id="{6A297799-75B5-5935-96BE-6FDF63EC7AF8}"/>
              </a:ext>
            </a:extLst>
          </p:cNvPr>
          <p:cNvSpPr>
            <a:spLocks noGrp="1"/>
          </p:cNvSpPr>
          <p:nvPr>
            <p:ph idx="1"/>
          </p:nvPr>
        </p:nvSpPr>
        <p:spPr/>
        <p:txBody>
          <a:bodyPr/>
          <a:lstStyle/>
          <a:p>
            <a:r>
              <a:rPr lang="en-US" dirty="0"/>
              <a:t>We need at least the following to build a morphological parser: </a:t>
            </a:r>
          </a:p>
          <a:p>
            <a:pPr marL="514350" indent="-514350" algn="just">
              <a:buAutoNum type="arabicPeriod"/>
            </a:pPr>
            <a:r>
              <a:rPr lang="en-US" dirty="0"/>
              <a:t>Lexicon: the list of stems and affixes, together with basic information about them (Noun stem or Verb stem, etc.) </a:t>
            </a:r>
          </a:p>
          <a:p>
            <a:pPr marL="514350" indent="-514350" algn="just">
              <a:buAutoNum type="arabicPeriod"/>
            </a:pPr>
            <a:r>
              <a:rPr lang="en-US" dirty="0"/>
              <a:t> </a:t>
            </a:r>
            <a:r>
              <a:rPr lang="en-US" dirty="0" err="1"/>
              <a:t>Morphotactics</a:t>
            </a:r>
            <a:r>
              <a:rPr lang="en-US" dirty="0"/>
              <a:t>: the model of morpheme ordering that explains which classes of morphemes can follow other classes of morphemes inside a word. E.g., the rule that English plural morpheme follows the noun rather than preceding it.</a:t>
            </a:r>
          </a:p>
          <a:p>
            <a:pPr marL="514350" indent="-514350" algn="just">
              <a:buAutoNum type="arabicPeriod"/>
            </a:pPr>
            <a:r>
              <a:rPr lang="en-US" dirty="0"/>
              <a:t> Orthographic rules: these spelling rules are used to model the changes that occur in a word, usually when two morphemes combine (e.g., the </a:t>
            </a:r>
            <a:r>
              <a:rPr lang="en-US" dirty="0" err="1"/>
              <a:t>y→ie</a:t>
            </a:r>
            <a:r>
              <a:rPr lang="en-US" dirty="0"/>
              <a:t> spelling rule changes city + -s to cities)</a:t>
            </a:r>
            <a:endParaRPr lang="en-IN" dirty="0"/>
          </a:p>
        </p:txBody>
      </p:sp>
    </p:spTree>
    <p:extLst>
      <p:ext uri="{BB962C8B-B14F-4D97-AF65-F5344CB8AC3E}">
        <p14:creationId xmlns:p14="http://schemas.microsoft.com/office/powerpoint/2010/main" val="241717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E432-6460-5CFB-966E-E5E60B814B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C8D16A-8966-6611-F719-ECF267F08487}"/>
              </a:ext>
            </a:extLst>
          </p:cNvPr>
          <p:cNvSpPr>
            <a:spLocks noGrp="1"/>
          </p:cNvSpPr>
          <p:nvPr>
            <p:ph idx="1"/>
          </p:nvPr>
        </p:nvSpPr>
        <p:spPr/>
        <p:txBody>
          <a:bodyPr/>
          <a:lstStyle/>
          <a:p>
            <a:pPr marL="0" indent="0">
              <a:buNone/>
            </a:pPr>
            <a:r>
              <a:rPr lang="en-US" dirty="0"/>
              <a:t>Surface segmentation: sequence of substrings whose concatenation is the entire word</a:t>
            </a:r>
          </a:p>
          <a:p>
            <a:pPr marL="0" indent="0">
              <a:buNone/>
            </a:pPr>
            <a:r>
              <a:rPr lang="en-IN" dirty="0"/>
              <a:t>– achievability = </a:t>
            </a:r>
            <a:r>
              <a:rPr lang="en-IN" dirty="0" err="1"/>
              <a:t>achiev</a:t>
            </a:r>
            <a:r>
              <a:rPr lang="en-IN" dirty="0"/>
              <a:t> + </a:t>
            </a:r>
            <a:r>
              <a:rPr lang="en-IN" dirty="0" err="1"/>
              <a:t>abil</a:t>
            </a:r>
            <a:r>
              <a:rPr lang="en-IN" dirty="0"/>
              <a:t> + </a:t>
            </a:r>
            <a:r>
              <a:rPr lang="en-IN" dirty="0" err="1"/>
              <a:t>ity</a:t>
            </a:r>
            <a:endParaRPr lang="en-IN" dirty="0"/>
          </a:p>
          <a:p>
            <a:pPr marL="0" indent="0">
              <a:buNone/>
            </a:pPr>
            <a:endParaRPr lang="en-IN" dirty="0"/>
          </a:p>
          <a:p>
            <a:pPr marL="0" indent="0">
              <a:buNone/>
            </a:pPr>
            <a:r>
              <a:rPr lang="en-US" dirty="0"/>
              <a:t>Canonical segmentation: sequence of standardized segments </a:t>
            </a:r>
          </a:p>
          <a:p>
            <a:pPr marL="0" indent="0">
              <a:buNone/>
            </a:pPr>
            <a:r>
              <a:rPr lang="en-US" dirty="0"/>
              <a:t>– achievability = achieve + able + </a:t>
            </a:r>
            <a:r>
              <a:rPr lang="en-US" dirty="0" err="1"/>
              <a:t>ity</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396CA0-3BC2-BFE3-EEB7-A14476BBA399}"/>
                  </a:ext>
                </a:extLst>
              </p14:cNvPr>
              <p14:cNvContentPartPr/>
              <p14:nvPr/>
            </p14:nvContentPartPr>
            <p14:xfrm>
              <a:off x="787320" y="4203720"/>
              <a:ext cx="5652000" cy="978120"/>
            </p14:xfrm>
          </p:contentPart>
        </mc:Choice>
        <mc:Fallback xmlns="">
          <p:pic>
            <p:nvPicPr>
              <p:cNvPr id="4" name="Ink 3">
                <a:extLst>
                  <a:ext uri="{FF2B5EF4-FFF2-40B4-BE49-F238E27FC236}">
                    <a16:creationId xmlns:a16="http://schemas.microsoft.com/office/drawing/2014/main" id="{D1396CA0-3BC2-BFE3-EEB7-A14476BBA399}"/>
                  </a:ext>
                </a:extLst>
              </p:cNvPr>
              <p:cNvPicPr/>
              <p:nvPr/>
            </p:nvPicPr>
            <p:blipFill>
              <a:blip r:embed="rId3"/>
              <a:stretch>
                <a:fillRect/>
              </a:stretch>
            </p:blipFill>
            <p:spPr>
              <a:xfrm>
                <a:off x="777960" y="4194360"/>
                <a:ext cx="5670720" cy="996840"/>
              </a:xfrm>
              <a:prstGeom prst="rect">
                <a:avLst/>
              </a:prstGeom>
            </p:spPr>
          </p:pic>
        </mc:Fallback>
      </mc:AlternateContent>
    </p:spTree>
    <p:extLst>
      <p:ext uri="{BB962C8B-B14F-4D97-AF65-F5344CB8AC3E}">
        <p14:creationId xmlns:p14="http://schemas.microsoft.com/office/powerpoint/2010/main" val="153678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4514-E99D-E66F-A9F3-E2A336B8C1ED}"/>
              </a:ext>
            </a:extLst>
          </p:cNvPr>
          <p:cNvSpPr>
            <a:spLocks noGrp="1"/>
          </p:cNvSpPr>
          <p:nvPr>
            <p:ph type="title"/>
          </p:nvPr>
        </p:nvSpPr>
        <p:spPr/>
        <p:txBody>
          <a:bodyPr/>
          <a:lstStyle/>
          <a:p>
            <a:r>
              <a:rPr lang="en-IN" dirty="0"/>
              <a:t>Stemming vs. Lemmatization</a:t>
            </a:r>
          </a:p>
        </p:txBody>
      </p:sp>
      <p:sp>
        <p:nvSpPr>
          <p:cNvPr id="3" name="Content Placeholder 2">
            <a:extLst>
              <a:ext uri="{FF2B5EF4-FFF2-40B4-BE49-F238E27FC236}">
                <a16:creationId xmlns:a16="http://schemas.microsoft.com/office/drawing/2014/main" id="{437BBA94-0BD9-4E2C-F2AE-B1741E8380F3}"/>
              </a:ext>
            </a:extLst>
          </p:cNvPr>
          <p:cNvSpPr>
            <a:spLocks noGrp="1"/>
          </p:cNvSpPr>
          <p:nvPr>
            <p:ph idx="1"/>
          </p:nvPr>
        </p:nvSpPr>
        <p:spPr>
          <a:xfrm>
            <a:off x="838200" y="1835457"/>
            <a:ext cx="10515600" cy="4351338"/>
          </a:xfrm>
        </p:spPr>
        <p:txBody>
          <a:bodyPr/>
          <a:lstStyle/>
          <a:p>
            <a:pPr marL="0" indent="0">
              <a:buNone/>
            </a:pPr>
            <a:r>
              <a:rPr lang="en-US" dirty="0"/>
              <a:t>Stemming: stripping off word endings (rule-based) </a:t>
            </a:r>
          </a:p>
          <a:p>
            <a:r>
              <a:rPr lang="en-US" dirty="0"/>
              <a:t>– foxes = fox </a:t>
            </a:r>
          </a:p>
          <a:p>
            <a:r>
              <a:rPr lang="en-US" dirty="0"/>
              <a:t>– going =go</a:t>
            </a:r>
          </a:p>
          <a:p>
            <a:endParaRPr lang="en-US" dirty="0"/>
          </a:p>
          <a:p>
            <a:pPr marL="0" indent="0">
              <a:buNone/>
            </a:pPr>
            <a:r>
              <a:rPr lang="en-US" dirty="0"/>
              <a:t>Lemmatization: mapping the word to its lemma (lexicon-based) </a:t>
            </a:r>
          </a:p>
          <a:p>
            <a:pPr marL="0" indent="0">
              <a:buNone/>
            </a:pPr>
            <a:r>
              <a:rPr lang="en-US" dirty="0"/>
              <a:t>– sang, sung = sing</a:t>
            </a:r>
          </a:p>
          <a:p>
            <a:pPr marL="0" indent="0">
              <a:buNone/>
            </a:pPr>
            <a:r>
              <a:rPr lang="en-US" dirty="0"/>
              <a:t> – going, went, goes = go </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3BE6277-837B-0360-46B3-DA9415763A98}"/>
                  </a:ext>
                </a:extLst>
              </p14:cNvPr>
              <p14:cNvContentPartPr/>
              <p14:nvPr/>
            </p14:nvContentPartPr>
            <p14:xfrm>
              <a:off x="1403280" y="1784520"/>
              <a:ext cx="8401320" cy="3848400"/>
            </p14:xfrm>
          </p:contentPart>
        </mc:Choice>
        <mc:Fallback xmlns="">
          <p:pic>
            <p:nvPicPr>
              <p:cNvPr id="4" name="Ink 3">
                <a:extLst>
                  <a:ext uri="{FF2B5EF4-FFF2-40B4-BE49-F238E27FC236}">
                    <a16:creationId xmlns:a16="http://schemas.microsoft.com/office/drawing/2014/main" id="{C3BE6277-837B-0360-46B3-DA9415763A98}"/>
                  </a:ext>
                </a:extLst>
              </p:cNvPr>
              <p:cNvPicPr/>
              <p:nvPr/>
            </p:nvPicPr>
            <p:blipFill>
              <a:blip r:embed="rId3"/>
              <a:stretch>
                <a:fillRect/>
              </a:stretch>
            </p:blipFill>
            <p:spPr>
              <a:xfrm>
                <a:off x="1393920" y="1775160"/>
                <a:ext cx="8420040" cy="3867120"/>
              </a:xfrm>
              <a:prstGeom prst="rect">
                <a:avLst/>
              </a:prstGeom>
            </p:spPr>
          </p:pic>
        </mc:Fallback>
      </mc:AlternateContent>
    </p:spTree>
    <p:extLst>
      <p:ext uri="{BB962C8B-B14F-4D97-AF65-F5344CB8AC3E}">
        <p14:creationId xmlns:p14="http://schemas.microsoft.com/office/powerpoint/2010/main" val="185420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600-6077-6C2A-2331-5B6815E4EA34}"/>
              </a:ext>
            </a:extLst>
          </p:cNvPr>
          <p:cNvSpPr>
            <a:spLocks noGrp="1"/>
          </p:cNvSpPr>
          <p:nvPr>
            <p:ph type="title"/>
          </p:nvPr>
        </p:nvSpPr>
        <p:spPr/>
        <p:txBody>
          <a:bodyPr/>
          <a:lstStyle/>
          <a:p>
            <a:r>
              <a:rPr lang="en-IN" dirty="0"/>
              <a:t>Motivation for morphological parsing</a:t>
            </a:r>
          </a:p>
        </p:txBody>
      </p:sp>
      <p:sp>
        <p:nvSpPr>
          <p:cNvPr id="3" name="Content Placeholder 2">
            <a:extLst>
              <a:ext uri="{FF2B5EF4-FFF2-40B4-BE49-F238E27FC236}">
                <a16:creationId xmlns:a16="http://schemas.microsoft.com/office/drawing/2014/main" id="{5810143B-EE27-716E-4F13-99FAC979879F}"/>
              </a:ext>
            </a:extLst>
          </p:cNvPr>
          <p:cNvSpPr>
            <a:spLocks noGrp="1"/>
          </p:cNvSpPr>
          <p:nvPr>
            <p:ph idx="1"/>
          </p:nvPr>
        </p:nvSpPr>
        <p:spPr/>
        <p:txBody>
          <a:bodyPr/>
          <a:lstStyle/>
          <a:p>
            <a:r>
              <a:rPr lang="en-US" dirty="0"/>
              <a:t>Information retrieval – Normalize verb tenses, plurals, grammar cases ● Machine translation – Translation based on the stem</a:t>
            </a:r>
            <a:endParaRPr lang="en-IN" dirty="0"/>
          </a:p>
        </p:txBody>
      </p:sp>
    </p:spTree>
    <p:extLst>
      <p:ext uri="{BB962C8B-B14F-4D97-AF65-F5344CB8AC3E}">
        <p14:creationId xmlns:p14="http://schemas.microsoft.com/office/powerpoint/2010/main" val="2593449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025E-5096-66C2-1866-A92D1D6A8076}"/>
              </a:ext>
            </a:extLst>
          </p:cNvPr>
          <p:cNvSpPr>
            <a:spLocks noGrp="1"/>
          </p:cNvSpPr>
          <p:nvPr>
            <p:ph type="title"/>
          </p:nvPr>
        </p:nvSpPr>
        <p:spPr/>
        <p:txBody>
          <a:bodyPr/>
          <a:lstStyle/>
          <a:p>
            <a:r>
              <a:rPr lang="en-IN" dirty="0"/>
              <a:t>Morphological parsing</a:t>
            </a:r>
          </a:p>
        </p:txBody>
      </p:sp>
      <p:sp>
        <p:nvSpPr>
          <p:cNvPr id="3" name="Content Placeholder 2">
            <a:extLst>
              <a:ext uri="{FF2B5EF4-FFF2-40B4-BE49-F238E27FC236}">
                <a16:creationId xmlns:a16="http://schemas.microsoft.com/office/drawing/2014/main" id="{475CC9B6-4409-B90A-308F-6393987E4477}"/>
              </a:ext>
            </a:extLst>
          </p:cNvPr>
          <p:cNvSpPr>
            <a:spLocks noGrp="1"/>
          </p:cNvSpPr>
          <p:nvPr>
            <p:ph idx="1"/>
          </p:nvPr>
        </p:nvSpPr>
        <p:spPr/>
        <p:txBody>
          <a:bodyPr/>
          <a:lstStyle/>
          <a:p>
            <a:pPr marL="0" indent="0">
              <a:buNone/>
            </a:pPr>
            <a:r>
              <a:rPr lang="en-US" dirty="0"/>
              <a:t>Resources </a:t>
            </a:r>
          </a:p>
          <a:p>
            <a:pPr marL="0" indent="0">
              <a:buNone/>
            </a:pPr>
            <a:r>
              <a:rPr lang="en-US" dirty="0"/>
              <a:t>– Lexicon </a:t>
            </a:r>
          </a:p>
          <a:p>
            <a:pPr marL="0" indent="0">
              <a:buNone/>
            </a:pPr>
            <a:r>
              <a:rPr lang="en-US" dirty="0"/>
              <a:t>● List of all stems and affixes </a:t>
            </a:r>
          </a:p>
          <a:p>
            <a:pPr marL="0" indent="0">
              <a:buNone/>
            </a:pPr>
            <a:r>
              <a:rPr lang="en-US" dirty="0"/>
              <a:t>– </a:t>
            </a:r>
            <a:r>
              <a:rPr lang="en-US" dirty="0" err="1"/>
              <a:t>Morphotactics</a:t>
            </a:r>
            <a:endParaRPr lang="en-US" dirty="0"/>
          </a:p>
          <a:p>
            <a:pPr marL="0" indent="0">
              <a:buNone/>
            </a:pPr>
            <a:r>
              <a:rPr lang="en-US" dirty="0"/>
              <a:t> – </a:t>
            </a:r>
            <a:r>
              <a:rPr lang="en-US" dirty="0" err="1"/>
              <a:t>Ortographic</a:t>
            </a:r>
            <a:r>
              <a:rPr lang="en-US" dirty="0"/>
              <a:t> rules</a:t>
            </a:r>
            <a:endParaRPr lang="en-IN" dirty="0"/>
          </a:p>
        </p:txBody>
      </p:sp>
    </p:spTree>
    <p:extLst>
      <p:ext uri="{BB962C8B-B14F-4D97-AF65-F5344CB8AC3E}">
        <p14:creationId xmlns:p14="http://schemas.microsoft.com/office/powerpoint/2010/main" val="65199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1A77-A87C-E737-6995-2FBB200B2D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6593C2-0F86-BDF7-A3AF-591B1815E62A}"/>
              </a:ext>
            </a:extLst>
          </p:cNvPr>
          <p:cNvSpPr>
            <a:spLocks noGrp="1"/>
          </p:cNvSpPr>
          <p:nvPr>
            <p:ph idx="1"/>
          </p:nvPr>
        </p:nvSpPr>
        <p:spPr/>
        <p:txBody>
          <a:bodyPr/>
          <a:lstStyle/>
          <a:p>
            <a:r>
              <a:rPr lang="en-US" dirty="0"/>
              <a:t>Resources</a:t>
            </a:r>
          </a:p>
          <a:p>
            <a:pPr marL="0" indent="0">
              <a:buNone/>
            </a:pPr>
            <a:r>
              <a:rPr lang="en-US" dirty="0"/>
              <a:t>– Lexicon </a:t>
            </a:r>
          </a:p>
          <a:p>
            <a:pPr marL="0" indent="0">
              <a:buNone/>
            </a:pPr>
            <a:r>
              <a:rPr lang="en-US" dirty="0"/>
              <a:t>– </a:t>
            </a:r>
            <a:r>
              <a:rPr lang="en-US" dirty="0" err="1"/>
              <a:t>Morphotactics</a:t>
            </a:r>
            <a:r>
              <a:rPr lang="en-US" dirty="0"/>
              <a:t> </a:t>
            </a:r>
          </a:p>
          <a:p>
            <a:pPr marL="0" indent="0">
              <a:buNone/>
            </a:pPr>
            <a:r>
              <a:rPr lang="en-US" dirty="0"/>
              <a:t>● A model of morpheme ordering in a word </a:t>
            </a:r>
          </a:p>
          <a:p>
            <a:pPr marL="0" indent="0">
              <a:buNone/>
            </a:pPr>
            <a:r>
              <a:rPr lang="en-US" dirty="0"/>
              <a:t>● e.g., plurals are suffixes in English </a:t>
            </a:r>
          </a:p>
          <a:p>
            <a:pPr marL="0" indent="0">
              <a:buNone/>
            </a:pPr>
            <a:r>
              <a:rPr lang="en-US" dirty="0"/>
              <a:t>– </a:t>
            </a:r>
            <a:r>
              <a:rPr lang="en-US" dirty="0" err="1"/>
              <a:t>Ortographic</a:t>
            </a:r>
            <a:r>
              <a:rPr lang="en-US" dirty="0"/>
              <a:t> rules </a:t>
            </a:r>
            <a:endParaRPr lang="en-IN" dirty="0"/>
          </a:p>
        </p:txBody>
      </p:sp>
    </p:spTree>
    <p:extLst>
      <p:ext uri="{BB962C8B-B14F-4D97-AF65-F5344CB8AC3E}">
        <p14:creationId xmlns:p14="http://schemas.microsoft.com/office/powerpoint/2010/main" val="416876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E053-976F-23A4-66CC-8339E05A0D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6FEEE9-1971-3004-C2DD-AD41915B1769}"/>
              </a:ext>
            </a:extLst>
          </p:cNvPr>
          <p:cNvSpPr>
            <a:spLocks noGrp="1"/>
          </p:cNvSpPr>
          <p:nvPr>
            <p:ph idx="1"/>
          </p:nvPr>
        </p:nvSpPr>
        <p:spPr/>
        <p:txBody>
          <a:bodyPr>
            <a:normAutofit fontScale="70000" lnSpcReduction="20000"/>
          </a:bodyPr>
          <a:lstStyle/>
          <a:p>
            <a:r>
              <a:rPr lang="en-US" dirty="0"/>
              <a:t>The problem of recognizing that foxes breaks down into the two morphemes </a:t>
            </a:r>
          </a:p>
          <a:p>
            <a:pPr marL="0" indent="0">
              <a:buNone/>
            </a:pPr>
            <a:r>
              <a:rPr lang="en-US" dirty="0"/>
              <a:t> fox and -es is called morphological parsing. </a:t>
            </a:r>
          </a:p>
          <a:p>
            <a:r>
              <a:rPr lang="en-US" dirty="0"/>
              <a:t>Similar problem in the information retrieval domain: stemming </a:t>
            </a:r>
          </a:p>
          <a:p>
            <a:r>
              <a:rPr lang="en-US" dirty="0"/>
              <a:t>Given the surface or input form going, we might want to produce the parsed form: VERB-go + GERUND-</a:t>
            </a:r>
            <a:r>
              <a:rPr lang="en-US" dirty="0" err="1"/>
              <a:t>ing</a:t>
            </a:r>
            <a:endParaRPr lang="en-US" dirty="0"/>
          </a:p>
          <a:p>
            <a:r>
              <a:rPr lang="en-US" dirty="0"/>
              <a:t> In this chapter</a:t>
            </a:r>
          </a:p>
          <a:p>
            <a:r>
              <a:rPr lang="en-US" dirty="0"/>
              <a:t> – morphological knowledge and </a:t>
            </a:r>
          </a:p>
          <a:p>
            <a:r>
              <a:rPr lang="en-US" dirty="0"/>
              <a:t>– The finite-state transducer </a:t>
            </a:r>
          </a:p>
          <a:p>
            <a:r>
              <a:rPr lang="en-US" dirty="0"/>
              <a:t>It is quite inefficient to list all forms of noun and verb in the dictionary because the productivity of the forms. </a:t>
            </a:r>
          </a:p>
          <a:p>
            <a:r>
              <a:rPr lang="en-US" dirty="0"/>
              <a:t>• Morphological parsing is necessary more than just IR, but also </a:t>
            </a:r>
          </a:p>
          <a:p>
            <a:pPr marL="0" indent="0">
              <a:buNone/>
            </a:pPr>
            <a:r>
              <a:rPr lang="en-US" dirty="0"/>
              <a:t>– Machine translation</a:t>
            </a:r>
          </a:p>
          <a:p>
            <a:pPr marL="0" indent="0">
              <a:buNone/>
            </a:pPr>
            <a:r>
              <a:rPr lang="en-US" dirty="0"/>
              <a:t> – Spelling checking </a:t>
            </a:r>
            <a:endParaRPr lang="en-IN" dirty="0"/>
          </a:p>
        </p:txBody>
      </p:sp>
    </p:spTree>
    <p:extLst>
      <p:ext uri="{BB962C8B-B14F-4D97-AF65-F5344CB8AC3E}">
        <p14:creationId xmlns:p14="http://schemas.microsoft.com/office/powerpoint/2010/main" val="155827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F6A4-36CF-AA7F-0007-EB1969B511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5BF9DD-8A1C-A258-90A8-9A94EAA93288}"/>
              </a:ext>
            </a:extLst>
          </p:cNvPr>
          <p:cNvSpPr>
            <a:spLocks noGrp="1"/>
          </p:cNvSpPr>
          <p:nvPr>
            <p:ph idx="1"/>
          </p:nvPr>
        </p:nvSpPr>
        <p:spPr/>
        <p:txBody>
          <a:bodyPr/>
          <a:lstStyle/>
          <a:p>
            <a:pPr marL="0" indent="0">
              <a:buNone/>
            </a:pPr>
            <a:r>
              <a:rPr lang="en-US" dirty="0"/>
              <a:t>Resources </a:t>
            </a:r>
          </a:p>
          <a:p>
            <a:pPr marL="0" indent="0">
              <a:buNone/>
            </a:pPr>
            <a:r>
              <a:rPr lang="en-US" dirty="0"/>
              <a:t>– Lexicon </a:t>
            </a:r>
          </a:p>
          <a:p>
            <a:pPr marL="0" indent="0">
              <a:buNone/>
            </a:pPr>
            <a:r>
              <a:rPr lang="en-US" dirty="0"/>
              <a:t>– </a:t>
            </a:r>
            <a:r>
              <a:rPr lang="en-US" dirty="0" err="1"/>
              <a:t>Morphotactics</a:t>
            </a:r>
            <a:endParaRPr lang="en-US" dirty="0"/>
          </a:p>
          <a:p>
            <a:pPr marL="0" indent="0">
              <a:buNone/>
            </a:pPr>
            <a:r>
              <a:rPr lang="en-US" dirty="0"/>
              <a:t> – </a:t>
            </a:r>
            <a:r>
              <a:rPr lang="en-US" dirty="0" err="1"/>
              <a:t>Ortographic</a:t>
            </a:r>
            <a:r>
              <a:rPr lang="en-US" dirty="0"/>
              <a:t> rules </a:t>
            </a:r>
          </a:p>
          <a:p>
            <a:pPr marL="0" indent="0">
              <a:buNone/>
            </a:pPr>
            <a:r>
              <a:rPr lang="en-US" dirty="0"/>
              <a:t>● Rules for changing in the words when combining morphemes </a:t>
            </a:r>
          </a:p>
          <a:p>
            <a:pPr marL="0" indent="0">
              <a:buNone/>
            </a:pPr>
            <a:r>
              <a:rPr lang="en-US" dirty="0"/>
              <a:t>● e.g., city = cities</a:t>
            </a:r>
            <a:endParaRPr lang="en-IN" dirty="0"/>
          </a:p>
        </p:txBody>
      </p:sp>
    </p:spTree>
    <p:extLst>
      <p:ext uri="{BB962C8B-B14F-4D97-AF65-F5344CB8AC3E}">
        <p14:creationId xmlns:p14="http://schemas.microsoft.com/office/powerpoint/2010/main" val="269734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3506-7E6A-6881-8B8B-547CB93D0827}"/>
              </a:ext>
            </a:extLst>
          </p:cNvPr>
          <p:cNvSpPr>
            <a:spLocks noGrp="1"/>
          </p:cNvSpPr>
          <p:nvPr>
            <p:ph type="title"/>
          </p:nvPr>
        </p:nvSpPr>
        <p:spPr/>
        <p:txBody>
          <a:bodyPr/>
          <a:lstStyle/>
          <a:p>
            <a:r>
              <a:rPr lang="en-IN" dirty="0"/>
              <a:t>Finite-state automata (FSA)</a:t>
            </a:r>
          </a:p>
        </p:txBody>
      </p:sp>
      <p:sp>
        <p:nvSpPr>
          <p:cNvPr id="3" name="Content Placeholder 2">
            <a:extLst>
              <a:ext uri="{FF2B5EF4-FFF2-40B4-BE49-F238E27FC236}">
                <a16:creationId xmlns:a16="http://schemas.microsoft.com/office/drawing/2014/main" id="{47885C2E-940B-2B59-9BE6-D5AD0F9616B6}"/>
              </a:ext>
            </a:extLst>
          </p:cNvPr>
          <p:cNvSpPr>
            <a:spLocks noGrp="1"/>
          </p:cNvSpPr>
          <p:nvPr>
            <p:ph idx="1"/>
          </p:nvPr>
        </p:nvSpPr>
        <p:spPr/>
        <p:txBody>
          <a:bodyPr/>
          <a:lstStyle/>
          <a:p>
            <a:pPr marL="0" indent="0">
              <a:buNone/>
            </a:pPr>
            <a:r>
              <a:rPr lang="en-US" dirty="0"/>
              <a:t>FSAs are composed of</a:t>
            </a:r>
          </a:p>
          <a:p>
            <a:pPr marL="0" indent="0">
              <a:buNone/>
            </a:pPr>
            <a:r>
              <a:rPr lang="en-US" dirty="0"/>
              <a:t> – Vertices (nodes) </a:t>
            </a:r>
          </a:p>
          <a:p>
            <a:pPr marL="0" indent="0">
              <a:buNone/>
            </a:pPr>
            <a:r>
              <a:rPr lang="en-US" dirty="0"/>
              <a:t>– Arcs (links)</a:t>
            </a:r>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18DE3CD8-E5A2-02CA-1283-018EEA88A981}"/>
              </a:ext>
            </a:extLst>
          </p:cNvPr>
          <p:cNvPicPr>
            <a:picLocks noChangeAspect="1"/>
          </p:cNvPicPr>
          <p:nvPr/>
        </p:nvPicPr>
        <p:blipFill>
          <a:blip r:embed="rId2"/>
          <a:stretch>
            <a:fillRect/>
          </a:stretch>
        </p:blipFill>
        <p:spPr>
          <a:xfrm>
            <a:off x="1354508" y="3260919"/>
            <a:ext cx="5845047" cy="1653683"/>
          </a:xfrm>
          <a:prstGeom prst="rect">
            <a:avLst/>
          </a:prstGeom>
        </p:spPr>
      </p:pic>
      <p:sp>
        <p:nvSpPr>
          <p:cNvPr id="7" name="TextBox 6">
            <a:extLst>
              <a:ext uri="{FF2B5EF4-FFF2-40B4-BE49-F238E27FC236}">
                <a16:creationId xmlns:a16="http://schemas.microsoft.com/office/drawing/2014/main" id="{5BDD6A2E-37B6-51BA-B51F-07A1410E7C50}"/>
              </a:ext>
            </a:extLst>
          </p:cNvPr>
          <p:cNvSpPr txBox="1"/>
          <p:nvPr/>
        </p:nvSpPr>
        <p:spPr>
          <a:xfrm>
            <a:off x="1354508" y="5361116"/>
            <a:ext cx="6096000" cy="523220"/>
          </a:xfrm>
          <a:prstGeom prst="rect">
            <a:avLst/>
          </a:prstGeom>
          <a:noFill/>
        </p:spPr>
        <p:txBody>
          <a:bodyPr wrap="square">
            <a:spAutoFit/>
          </a:bodyPr>
          <a:lstStyle/>
          <a:p>
            <a:r>
              <a:rPr lang="en-IN" sz="2800" dirty="0"/>
              <a:t>string?</a:t>
            </a:r>
          </a:p>
        </p:txBody>
      </p:sp>
    </p:spTree>
    <p:extLst>
      <p:ext uri="{BB962C8B-B14F-4D97-AF65-F5344CB8AC3E}">
        <p14:creationId xmlns:p14="http://schemas.microsoft.com/office/powerpoint/2010/main" val="412616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AF42-3EA9-E21F-F366-F32E44C0C6F9}"/>
              </a:ext>
            </a:extLst>
          </p:cNvPr>
          <p:cNvSpPr>
            <a:spLocks noGrp="1"/>
          </p:cNvSpPr>
          <p:nvPr>
            <p:ph type="title"/>
          </p:nvPr>
        </p:nvSpPr>
        <p:spPr/>
        <p:txBody>
          <a:bodyPr/>
          <a:lstStyle/>
          <a:p>
            <a:r>
              <a:rPr lang="en-US" dirty="0"/>
              <a:t>Finite-State Morphological Parsing</a:t>
            </a:r>
            <a:br>
              <a:rPr lang="en-US" dirty="0"/>
            </a:br>
            <a:r>
              <a:rPr lang="en-US" dirty="0"/>
              <a:t> The Lexicon and </a:t>
            </a:r>
            <a:r>
              <a:rPr lang="en-US" dirty="0" err="1"/>
              <a:t>Morphotactics</a:t>
            </a:r>
            <a:endParaRPr lang="en-IN" dirty="0"/>
          </a:p>
        </p:txBody>
      </p:sp>
      <p:sp>
        <p:nvSpPr>
          <p:cNvPr id="3" name="Content Placeholder 2">
            <a:extLst>
              <a:ext uri="{FF2B5EF4-FFF2-40B4-BE49-F238E27FC236}">
                <a16:creationId xmlns:a16="http://schemas.microsoft.com/office/drawing/2014/main" id="{F180129B-CC8A-5C59-6FB4-22ED5BDA3576}"/>
              </a:ext>
            </a:extLst>
          </p:cNvPr>
          <p:cNvSpPr>
            <a:spLocks noGrp="1"/>
          </p:cNvSpPr>
          <p:nvPr>
            <p:ph idx="1"/>
          </p:nvPr>
        </p:nvSpPr>
        <p:spPr/>
        <p:txBody>
          <a:bodyPr/>
          <a:lstStyle/>
          <a:p>
            <a:r>
              <a:rPr lang="en-US" dirty="0"/>
              <a:t>A lexicon is a repository for words. </a:t>
            </a:r>
          </a:p>
          <a:p>
            <a:pPr marL="0" indent="0">
              <a:buNone/>
            </a:pPr>
            <a:r>
              <a:rPr lang="en-US" dirty="0"/>
              <a:t>– The simplest one would consist of an explicit list of every word of the language. Inconvenient or impossible!</a:t>
            </a:r>
          </a:p>
          <a:p>
            <a:pPr marL="0" indent="0">
              <a:buNone/>
            </a:pPr>
            <a:r>
              <a:rPr lang="en-US" dirty="0"/>
              <a:t> – Computational lexicons are usually structured with</a:t>
            </a:r>
          </a:p>
          <a:p>
            <a:pPr marL="0" indent="0">
              <a:buNone/>
            </a:pPr>
            <a:r>
              <a:rPr lang="en-US" dirty="0"/>
              <a:t> • a list of each of the stems and </a:t>
            </a:r>
          </a:p>
          <a:p>
            <a:pPr marL="0" indent="0">
              <a:buNone/>
            </a:pPr>
            <a:r>
              <a:rPr lang="en-US" dirty="0"/>
              <a:t>• Affixes of the language together with a representation of </a:t>
            </a:r>
            <a:r>
              <a:rPr lang="en-US" dirty="0" err="1"/>
              <a:t>morphotactics</a:t>
            </a:r>
            <a:r>
              <a:rPr lang="en-US" dirty="0"/>
              <a:t> telling us how they can fit together.</a:t>
            </a:r>
          </a:p>
          <a:p>
            <a:pPr marL="0" indent="0">
              <a:buNone/>
            </a:pPr>
            <a:r>
              <a:rPr lang="en-US" dirty="0"/>
              <a:t> – The most common way of modeling </a:t>
            </a:r>
            <a:r>
              <a:rPr lang="en-US" dirty="0" err="1"/>
              <a:t>morphotactics</a:t>
            </a:r>
            <a:r>
              <a:rPr lang="en-US" dirty="0"/>
              <a:t> is the finite-state automaton</a:t>
            </a:r>
            <a:endParaRPr lang="en-IN" dirty="0"/>
          </a:p>
        </p:txBody>
      </p:sp>
    </p:spTree>
    <p:extLst>
      <p:ext uri="{BB962C8B-B14F-4D97-AF65-F5344CB8AC3E}">
        <p14:creationId xmlns:p14="http://schemas.microsoft.com/office/powerpoint/2010/main" val="382851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B4CEC-A6E1-F649-3842-30B80778C66F}"/>
              </a:ext>
            </a:extLst>
          </p:cNvPr>
          <p:cNvSpPr>
            <a:spLocks noGrp="1"/>
          </p:cNvSpPr>
          <p:nvPr>
            <p:ph type="title"/>
          </p:nvPr>
        </p:nvSpPr>
        <p:spPr/>
        <p:txBody>
          <a:bodyPr/>
          <a:lstStyle/>
          <a:p>
            <a:r>
              <a:rPr lang="en-IN" dirty="0"/>
              <a:t>Finite State Automata</a:t>
            </a:r>
          </a:p>
        </p:txBody>
      </p:sp>
      <p:sp>
        <p:nvSpPr>
          <p:cNvPr id="3" name="Content Placeholder 2">
            <a:extLst>
              <a:ext uri="{FF2B5EF4-FFF2-40B4-BE49-F238E27FC236}">
                <a16:creationId xmlns:a16="http://schemas.microsoft.com/office/drawing/2014/main" id="{F3ED2662-50BC-0015-7759-BA5EA5C17AF6}"/>
              </a:ext>
            </a:extLst>
          </p:cNvPr>
          <p:cNvSpPr>
            <a:spLocks noGrp="1"/>
          </p:cNvSpPr>
          <p:nvPr>
            <p:ph idx="1"/>
          </p:nvPr>
        </p:nvSpPr>
        <p:spPr/>
        <p:txBody>
          <a:bodyPr/>
          <a:lstStyle/>
          <a:p>
            <a:r>
              <a:rPr lang="en-US" dirty="0"/>
              <a:t>A model of computation that takes in some input string, processes them one symbol at a time, and either accepts or rejects the string. </a:t>
            </a:r>
          </a:p>
          <a:p>
            <a:r>
              <a:rPr lang="en-US" dirty="0"/>
              <a:t> e.g., we write a FSA to accept only valid English words. </a:t>
            </a:r>
          </a:p>
          <a:p>
            <a:r>
              <a:rPr lang="en-US" dirty="0"/>
              <a:t>A particular FSA defines a language (a set of strings that it would accept). </a:t>
            </a:r>
          </a:p>
          <a:p>
            <a:r>
              <a:rPr lang="en-US" dirty="0"/>
              <a:t>e.g., the language in the FSA we are writing is the set of strings that are valid English words. </a:t>
            </a:r>
          </a:p>
          <a:p>
            <a:r>
              <a:rPr lang="en-US" dirty="0"/>
              <a:t>Regular languages are languages that can be described by an FSA (i.e., the FSA accepts exactly those strings that are in the language)</a:t>
            </a:r>
            <a:endParaRPr lang="en-IN" dirty="0"/>
          </a:p>
        </p:txBody>
      </p:sp>
    </p:spTree>
    <p:extLst>
      <p:ext uri="{BB962C8B-B14F-4D97-AF65-F5344CB8AC3E}">
        <p14:creationId xmlns:p14="http://schemas.microsoft.com/office/powerpoint/2010/main" val="199628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71BE-D980-0C02-995A-A54E493056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FF6030-A082-D4FA-2E69-0BD51035CD04}"/>
              </a:ext>
            </a:extLst>
          </p:cNvPr>
          <p:cNvPicPr>
            <a:picLocks noGrp="1" noChangeAspect="1"/>
          </p:cNvPicPr>
          <p:nvPr>
            <p:ph idx="1"/>
          </p:nvPr>
        </p:nvPicPr>
        <p:blipFill>
          <a:blip r:embed="rId2"/>
          <a:stretch>
            <a:fillRect/>
          </a:stretch>
        </p:blipFill>
        <p:spPr>
          <a:xfrm>
            <a:off x="1307690" y="1425677"/>
            <a:ext cx="9124336" cy="4597304"/>
          </a:xfrm>
        </p:spPr>
      </p:pic>
    </p:spTree>
    <p:extLst>
      <p:ext uri="{BB962C8B-B14F-4D97-AF65-F5344CB8AC3E}">
        <p14:creationId xmlns:p14="http://schemas.microsoft.com/office/powerpoint/2010/main" val="97974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06A9-464A-D716-CF63-AC9679DC7928}"/>
              </a:ext>
            </a:extLst>
          </p:cNvPr>
          <p:cNvSpPr>
            <a:spLocks noGrp="1"/>
          </p:cNvSpPr>
          <p:nvPr>
            <p:ph type="title"/>
          </p:nvPr>
        </p:nvSpPr>
        <p:spPr/>
        <p:txBody>
          <a:bodyPr/>
          <a:lstStyle/>
          <a:p>
            <a:r>
              <a:rPr lang="en-IN" dirty="0"/>
              <a:t>Finite-state lexicon</a:t>
            </a:r>
          </a:p>
        </p:txBody>
      </p:sp>
      <p:sp>
        <p:nvSpPr>
          <p:cNvPr id="3" name="Content Placeholder 2">
            <a:extLst>
              <a:ext uri="{FF2B5EF4-FFF2-40B4-BE49-F238E27FC236}">
                <a16:creationId xmlns:a16="http://schemas.microsoft.com/office/drawing/2014/main" id="{4AE5B42B-E0BA-AB36-B38E-931D024A9D47}"/>
              </a:ext>
            </a:extLst>
          </p:cNvPr>
          <p:cNvSpPr>
            <a:spLocks noGrp="1"/>
          </p:cNvSpPr>
          <p:nvPr>
            <p:ph idx="1"/>
          </p:nvPr>
        </p:nvSpPr>
        <p:spPr/>
        <p:txBody>
          <a:bodyPr/>
          <a:lstStyle/>
          <a:p>
            <a:r>
              <a:rPr lang="en-US" dirty="0"/>
              <a:t>Finite state automata (FSA) for English nominal inflection (same word category)</a:t>
            </a:r>
          </a:p>
          <a:p>
            <a:pPr marL="0" indent="0">
              <a:buNone/>
            </a:pPr>
            <a:endParaRPr lang="en-IN" dirty="0"/>
          </a:p>
        </p:txBody>
      </p:sp>
      <p:pic>
        <p:nvPicPr>
          <p:cNvPr id="5" name="Picture 4">
            <a:extLst>
              <a:ext uri="{FF2B5EF4-FFF2-40B4-BE49-F238E27FC236}">
                <a16:creationId xmlns:a16="http://schemas.microsoft.com/office/drawing/2014/main" id="{B16068A5-AAB2-1FD2-E16D-9077F079EDE6}"/>
              </a:ext>
            </a:extLst>
          </p:cNvPr>
          <p:cNvPicPr>
            <a:picLocks noChangeAspect="1"/>
          </p:cNvPicPr>
          <p:nvPr/>
        </p:nvPicPr>
        <p:blipFill>
          <a:blip r:embed="rId2"/>
          <a:stretch>
            <a:fillRect/>
          </a:stretch>
        </p:blipFill>
        <p:spPr>
          <a:xfrm>
            <a:off x="838200" y="3155026"/>
            <a:ext cx="7320660" cy="3337849"/>
          </a:xfrm>
          <a:prstGeom prst="rect">
            <a:avLst/>
          </a:prstGeom>
        </p:spPr>
      </p:pic>
      <p:pic>
        <p:nvPicPr>
          <p:cNvPr id="7" name="Picture 6">
            <a:extLst>
              <a:ext uri="{FF2B5EF4-FFF2-40B4-BE49-F238E27FC236}">
                <a16:creationId xmlns:a16="http://schemas.microsoft.com/office/drawing/2014/main" id="{E19E5AF7-0025-E9F1-CE88-4E9C672E36B9}"/>
              </a:ext>
            </a:extLst>
          </p:cNvPr>
          <p:cNvPicPr>
            <a:picLocks noChangeAspect="1"/>
          </p:cNvPicPr>
          <p:nvPr/>
        </p:nvPicPr>
        <p:blipFill>
          <a:blip r:embed="rId3"/>
          <a:stretch>
            <a:fillRect/>
          </a:stretch>
        </p:blipFill>
        <p:spPr>
          <a:xfrm>
            <a:off x="7737987" y="2926863"/>
            <a:ext cx="3883742" cy="241205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D2A389F-03BC-3784-A7F9-9DD7CFAC72A9}"/>
                  </a:ext>
                </a:extLst>
              </p14:cNvPr>
              <p14:cNvContentPartPr/>
              <p14:nvPr/>
            </p14:nvContentPartPr>
            <p14:xfrm>
              <a:off x="6813720" y="5340240"/>
              <a:ext cx="425520" cy="432360"/>
            </p14:xfrm>
          </p:contentPart>
        </mc:Choice>
        <mc:Fallback xmlns="">
          <p:pic>
            <p:nvPicPr>
              <p:cNvPr id="4" name="Ink 3">
                <a:extLst>
                  <a:ext uri="{FF2B5EF4-FFF2-40B4-BE49-F238E27FC236}">
                    <a16:creationId xmlns:a16="http://schemas.microsoft.com/office/drawing/2014/main" id="{0D2A389F-03BC-3784-A7F9-9DD7CFAC72A9}"/>
                  </a:ext>
                </a:extLst>
              </p:cNvPr>
              <p:cNvPicPr/>
              <p:nvPr/>
            </p:nvPicPr>
            <p:blipFill>
              <a:blip r:embed="rId5"/>
              <a:stretch>
                <a:fillRect/>
              </a:stretch>
            </p:blipFill>
            <p:spPr>
              <a:xfrm>
                <a:off x="6804360" y="5330880"/>
                <a:ext cx="444240" cy="451080"/>
              </a:xfrm>
              <a:prstGeom prst="rect">
                <a:avLst/>
              </a:prstGeom>
            </p:spPr>
          </p:pic>
        </mc:Fallback>
      </mc:AlternateContent>
    </p:spTree>
    <p:extLst>
      <p:ext uri="{BB962C8B-B14F-4D97-AF65-F5344CB8AC3E}">
        <p14:creationId xmlns:p14="http://schemas.microsoft.com/office/powerpoint/2010/main" val="63311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9AF-C38B-29F7-4825-A2C357EEFDD2}"/>
              </a:ext>
            </a:extLst>
          </p:cNvPr>
          <p:cNvSpPr>
            <a:spLocks noGrp="1"/>
          </p:cNvSpPr>
          <p:nvPr>
            <p:ph type="title"/>
          </p:nvPr>
        </p:nvSpPr>
        <p:spPr/>
        <p:txBody>
          <a:bodyPr/>
          <a:lstStyle/>
          <a:p>
            <a:endParaRPr lang="en-IN"/>
          </a:p>
        </p:txBody>
      </p:sp>
      <p:sp>
        <p:nvSpPr>
          <p:cNvPr id="9" name="Content Placeholder 8">
            <a:extLst>
              <a:ext uri="{FF2B5EF4-FFF2-40B4-BE49-F238E27FC236}">
                <a16:creationId xmlns:a16="http://schemas.microsoft.com/office/drawing/2014/main" id="{4C80BA52-F089-4DE4-B404-4BE7F7134183}"/>
              </a:ext>
            </a:extLst>
          </p:cNvPr>
          <p:cNvSpPr>
            <a:spLocks noGrp="1"/>
          </p:cNvSpPr>
          <p:nvPr>
            <p:ph idx="1"/>
          </p:nvPr>
        </p:nvSpPr>
        <p:spPr/>
        <p:txBody>
          <a:bodyPr/>
          <a:lstStyle/>
          <a:p>
            <a:pPr marL="0" indent="0">
              <a:buNone/>
            </a:pPr>
            <a:r>
              <a:rPr lang="en-US" dirty="0"/>
              <a:t>English derivational morphology is more complex than English inflectional morphology, and so automata of modeling English derivation tends to be quite complex.</a:t>
            </a:r>
          </a:p>
          <a:p>
            <a:pPr marL="0" indent="0">
              <a:buNone/>
            </a:pPr>
            <a:r>
              <a:rPr lang="en-US" dirty="0"/>
              <a:t> – Some even based on CFG </a:t>
            </a:r>
          </a:p>
          <a:p>
            <a:pPr marL="0" indent="0">
              <a:buNone/>
            </a:pPr>
            <a:r>
              <a:rPr lang="en-US" dirty="0"/>
              <a:t>• A small part of </a:t>
            </a:r>
            <a:r>
              <a:rPr lang="en-US" dirty="0" err="1"/>
              <a:t>morphosyntactics</a:t>
            </a:r>
            <a:r>
              <a:rPr lang="en-US" dirty="0"/>
              <a:t> of English adjectives </a:t>
            </a:r>
            <a:endParaRPr lang="en-IN" dirty="0"/>
          </a:p>
        </p:txBody>
      </p:sp>
    </p:spTree>
    <p:extLst>
      <p:ext uri="{BB962C8B-B14F-4D97-AF65-F5344CB8AC3E}">
        <p14:creationId xmlns:p14="http://schemas.microsoft.com/office/powerpoint/2010/main" val="2759142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4DF7-20E3-C448-E056-887CE9632C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E00BB-5A82-F718-DECE-072A943561F3}"/>
              </a:ext>
            </a:extLst>
          </p:cNvPr>
          <p:cNvSpPr>
            <a:spLocks noGrp="1"/>
          </p:cNvSpPr>
          <p:nvPr>
            <p:ph idx="1"/>
          </p:nvPr>
        </p:nvSpPr>
        <p:spPr/>
        <p:txBody>
          <a:bodyPr/>
          <a:lstStyle/>
          <a:p>
            <a:pPr marL="0" indent="0">
              <a:buNone/>
            </a:pPr>
            <a:r>
              <a:rPr lang="en-US" dirty="0"/>
              <a:t>FSA for derivational morphology (distinct word categories)</a:t>
            </a:r>
          </a:p>
          <a:p>
            <a:pPr marL="0" indent="0">
              <a:buNone/>
            </a:pPr>
            <a:endParaRPr lang="en-IN" dirty="0"/>
          </a:p>
        </p:txBody>
      </p:sp>
      <p:pic>
        <p:nvPicPr>
          <p:cNvPr id="9" name="Picture 8">
            <a:extLst>
              <a:ext uri="{FF2B5EF4-FFF2-40B4-BE49-F238E27FC236}">
                <a16:creationId xmlns:a16="http://schemas.microsoft.com/office/drawing/2014/main" id="{BBE7BB89-3B26-E997-263F-F478A28F31D8}"/>
              </a:ext>
            </a:extLst>
          </p:cNvPr>
          <p:cNvPicPr>
            <a:picLocks noChangeAspect="1"/>
          </p:cNvPicPr>
          <p:nvPr/>
        </p:nvPicPr>
        <p:blipFill>
          <a:blip r:embed="rId2"/>
          <a:stretch>
            <a:fillRect/>
          </a:stretch>
        </p:blipFill>
        <p:spPr>
          <a:xfrm>
            <a:off x="1228580" y="2875052"/>
            <a:ext cx="6017795" cy="1808503"/>
          </a:xfrm>
          <a:prstGeom prst="rect">
            <a:avLst/>
          </a:prstGeom>
        </p:spPr>
      </p:pic>
      <p:pic>
        <p:nvPicPr>
          <p:cNvPr id="11" name="Picture 10">
            <a:extLst>
              <a:ext uri="{FF2B5EF4-FFF2-40B4-BE49-F238E27FC236}">
                <a16:creationId xmlns:a16="http://schemas.microsoft.com/office/drawing/2014/main" id="{DE39D4EA-F943-C51A-4231-A8CEA2BEB1E3}"/>
              </a:ext>
            </a:extLst>
          </p:cNvPr>
          <p:cNvPicPr>
            <a:picLocks noChangeAspect="1"/>
          </p:cNvPicPr>
          <p:nvPr/>
        </p:nvPicPr>
        <p:blipFill>
          <a:blip r:embed="rId3"/>
          <a:stretch>
            <a:fillRect/>
          </a:stretch>
        </p:blipFill>
        <p:spPr>
          <a:xfrm>
            <a:off x="7246375" y="4080387"/>
            <a:ext cx="4808637" cy="2231513"/>
          </a:xfrm>
          <a:prstGeom prst="rect">
            <a:avLst/>
          </a:prstGeom>
        </p:spPr>
      </p:pic>
      <p:sp>
        <p:nvSpPr>
          <p:cNvPr id="13" name="TextBox 12">
            <a:extLst>
              <a:ext uri="{FF2B5EF4-FFF2-40B4-BE49-F238E27FC236}">
                <a16:creationId xmlns:a16="http://schemas.microsoft.com/office/drawing/2014/main" id="{3BF19960-7DAB-E24E-3C2C-9B0EB3FFFB26}"/>
              </a:ext>
            </a:extLst>
          </p:cNvPr>
          <p:cNvSpPr txBox="1"/>
          <p:nvPr/>
        </p:nvSpPr>
        <p:spPr>
          <a:xfrm>
            <a:off x="994288" y="5530632"/>
            <a:ext cx="6096000" cy="830997"/>
          </a:xfrm>
          <a:prstGeom prst="rect">
            <a:avLst/>
          </a:prstGeom>
          <a:noFill/>
        </p:spPr>
        <p:txBody>
          <a:bodyPr wrap="square">
            <a:spAutoFit/>
          </a:bodyPr>
          <a:lstStyle/>
          <a:p>
            <a:r>
              <a:rPr lang="en-US" sz="2400" dirty="0"/>
              <a:t>An FSA for a fragment of English adjective Morphology #1 </a:t>
            </a:r>
            <a:endParaRPr lang="en-IN" sz="2400" dirty="0"/>
          </a:p>
        </p:txBody>
      </p:sp>
    </p:spTree>
    <p:extLst>
      <p:ext uri="{BB962C8B-B14F-4D97-AF65-F5344CB8AC3E}">
        <p14:creationId xmlns:p14="http://schemas.microsoft.com/office/powerpoint/2010/main" val="187973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0B02-198C-2814-CD71-5FBFF0E769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5C4868-E463-43D6-0B73-81BE2392AEFC}"/>
              </a:ext>
            </a:extLst>
          </p:cNvPr>
          <p:cNvSpPr>
            <a:spLocks noGrp="1"/>
          </p:cNvSpPr>
          <p:nvPr>
            <p:ph idx="1"/>
          </p:nvPr>
        </p:nvSpPr>
        <p:spPr/>
        <p:txBody>
          <a:bodyPr/>
          <a:lstStyle/>
          <a:p>
            <a:pPr marL="0" indent="0">
              <a:buNone/>
            </a:pPr>
            <a:r>
              <a:rPr lang="en-US" dirty="0"/>
              <a:t>Exercise: Is it possible to create adjectives that do not exist?</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61025E46-A046-4C8D-F102-E78C6BEC493D}"/>
              </a:ext>
            </a:extLst>
          </p:cNvPr>
          <p:cNvPicPr>
            <a:picLocks noChangeAspect="1"/>
          </p:cNvPicPr>
          <p:nvPr/>
        </p:nvPicPr>
        <p:blipFill>
          <a:blip r:embed="rId2"/>
          <a:stretch>
            <a:fillRect/>
          </a:stretch>
        </p:blipFill>
        <p:spPr>
          <a:xfrm>
            <a:off x="1745482" y="3022039"/>
            <a:ext cx="8268417" cy="1958510"/>
          </a:xfrm>
          <a:prstGeom prst="rect">
            <a:avLst/>
          </a:prstGeom>
        </p:spPr>
      </p:pic>
    </p:spTree>
    <p:extLst>
      <p:ext uri="{BB962C8B-B14F-4D97-AF65-F5344CB8AC3E}">
        <p14:creationId xmlns:p14="http://schemas.microsoft.com/office/powerpoint/2010/main" val="278305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BCE4-BE2C-9A6E-9B86-1D329C6443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4D9EE0-D2B4-00DD-1C2E-660B27C3DF88}"/>
              </a:ext>
            </a:extLst>
          </p:cNvPr>
          <p:cNvSpPr>
            <a:spLocks noGrp="1"/>
          </p:cNvSpPr>
          <p:nvPr>
            <p:ph idx="1"/>
          </p:nvPr>
        </p:nvSpPr>
        <p:spPr/>
        <p:txBody>
          <a:bodyPr>
            <a:normAutofit fontScale="92500" lnSpcReduction="20000"/>
          </a:bodyPr>
          <a:lstStyle/>
          <a:p>
            <a:r>
              <a:rPr lang="en-US" dirty="0"/>
              <a:t>Exercise: Is it possible to create adjectives that do not exist? </a:t>
            </a:r>
          </a:p>
          <a:p>
            <a:endParaRPr lang="en-US" dirty="0"/>
          </a:p>
          <a:p>
            <a:endParaRPr lang="en-US" dirty="0"/>
          </a:p>
          <a:p>
            <a:endParaRPr lang="en-US" dirty="0"/>
          </a:p>
          <a:p>
            <a:pPr marL="0" indent="0">
              <a:buNone/>
            </a:pPr>
            <a:endParaRPr lang="en-US" dirty="0"/>
          </a:p>
          <a:p>
            <a:r>
              <a:rPr lang="en-US" dirty="0"/>
              <a:t>Incorrect adjectives: </a:t>
            </a:r>
          </a:p>
          <a:p>
            <a:r>
              <a:rPr lang="en-US" dirty="0"/>
              <a:t>- un-small-er </a:t>
            </a:r>
          </a:p>
          <a:p>
            <a:r>
              <a:rPr lang="en-US" dirty="0"/>
              <a:t>- orange-er </a:t>
            </a:r>
          </a:p>
          <a:p>
            <a:r>
              <a:rPr lang="en-US" dirty="0"/>
              <a:t>- small-</a:t>
            </a:r>
            <a:r>
              <a:rPr lang="en-US" dirty="0" err="1"/>
              <a:t>ly</a:t>
            </a:r>
            <a:endParaRPr lang="en-US" dirty="0"/>
          </a:p>
          <a:p>
            <a:r>
              <a:rPr lang="en-US" dirty="0"/>
              <a:t>Solution: classes of roots (adj-root 1 , adj-root 2 , etc.)</a:t>
            </a:r>
          </a:p>
          <a:p>
            <a:pPr marL="0" indent="0">
              <a:buNone/>
            </a:pPr>
            <a:endParaRPr lang="en-IN" dirty="0"/>
          </a:p>
        </p:txBody>
      </p:sp>
      <p:pic>
        <p:nvPicPr>
          <p:cNvPr id="5" name="Picture 4">
            <a:extLst>
              <a:ext uri="{FF2B5EF4-FFF2-40B4-BE49-F238E27FC236}">
                <a16:creationId xmlns:a16="http://schemas.microsoft.com/office/drawing/2014/main" id="{426451FF-B4F0-1AD4-7337-A9A43CE6D372}"/>
              </a:ext>
            </a:extLst>
          </p:cNvPr>
          <p:cNvPicPr>
            <a:picLocks noChangeAspect="1"/>
          </p:cNvPicPr>
          <p:nvPr/>
        </p:nvPicPr>
        <p:blipFill>
          <a:blip r:embed="rId2"/>
          <a:stretch>
            <a:fillRect/>
          </a:stretch>
        </p:blipFill>
        <p:spPr>
          <a:xfrm>
            <a:off x="2974594" y="2294907"/>
            <a:ext cx="6439458" cy="1501270"/>
          </a:xfrm>
          <a:prstGeom prst="rect">
            <a:avLst/>
          </a:prstGeom>
        </p:spPr>
      </p:pic>
    </p:spTree>
    <p:extLst>
      <p:ext uri="{BB962C8B-B14F-4D97-AF65-F5344CB8AC3E}">
        <p14:creationId xmlns:p14="http://schemas.microsoft.com/office/powerpoint/2010/main" val="184821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F888-D350-6580-87C8-E6A19295AF00}"/>
              </a:ext>
            </a:extLst>
          </p:cNvPr>
          <p:cNvSpPr>
            <a:spLocks noGrp="1"/>
          </p:cNvSpPr>
          <p:nvPr>
            <p:ph type="title"/>
          </p:nvPr>
        </p:nvSpPr>
        <p:spPr/>
        <p:txBody>
          <a:bodyPr/>
          <a:lstStyle/>
          <a:p>
            <a:r>
              <a:rPr lang="en-IN" dirty="0"/>
              <a:t>Morphemes</a:t>
            </a:r>
          </a:p>
        </p:txBody>
      </p:sp>
      <p:sp>
        <p:nvSpPr>
          <p:cNvPr id="3" name="Content Placeholder 2">
            <a:extLst>
              <a:ext uri="{FF2B5EF4-FFF2-40B4-BE49-F238E27FC236}">
                <a16:creationId xmlns:a16="http://schemas.microsoft.com/office/drawing/2014/main" id="{20A77EF0-B3E5-A81F-DD7A-3547EA54E71F}"/>
              </a:ext>
            </a:extLst>
          </p:cNvPr>
          <p:cNvSpPr>
            <a:spLocks noGrp="1"/>
          </p:cNvSpPr>
          <p:nvPr>
            <p:ph idx="1"/>
          </p:nvPr>
        </p:nvSpPr>
        <p:spPr/>
        <p:txBody>
          <a:bodyPr/>
          <a:lstStyle/>
          <a:p>
            <a:r>
              <a:rPr lang="en-US" dirty="0"/>
              <a:t>Morphology is the study of the way words are built up from smaller meaning-bearing units, morphemes. </a:t>
            </a:r>
          </a:p>
          <a:p>
            <a:r>
              <a:rPr lang="en-US" dirty="0"/>
              <a:t>Two broad classes of morphemes: – </a:t>
            </a:r>
          </a:p>
          <a:p>
            <a:pPr marL="0" indent="0">
              <a:buNone/>
            </a:pPr>
            <a:r>
              <a:rPr lang="en-US" dirty="0"/>
              <a:t>- The stems: the “main” morpheme of the word, supplying the main meaning, </a:t>
            </a:r>
          </a:p>
          <a:p>
            <a:pPr marL="0" indent="0">
              <a:buNone/>
            </a:pPr>
            <a:r>
              <a:rPr lang="en-US" dirty="0"/>
              <a:t>-while – The affixes: add “additional” meaning of various kinds. </a:t>
            </a:r>
          </a:p>
          <a:p>
            <a:r>
              <a:rPr lang="en-US" dirty="0"/>
              <a:t>Affixes are further divided into prefixes, suffixes, infixes, and circumfixes. – Suffix: eat-s – Prefix: un-buckle </a:t>
            </a:r>
            <a:endParaRPr lang="en-IN" dirty="0"/>
          </a:p>
        </p:txBody>
      </p:sp>
    </p:spTree>
    <p:extLst>
      <p:ext uri="{BB962C8B-B14F-4D97-AF65-F5344CB8AC3E}">
        <p14:creationId xmlns:p14="http://schemas.microsoft.com/office/powerpoint/2010/main" val="142529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223-4C02-8E2A-6FE0-091E9643903E}"/>
              </a:ext>
            </a:extLst>
          </p:cNvPr>
          <p:cNvSpPr>
            <a:spLocks noGrp="1"/>
          </p:cNvSpPr>
          <p:nvPr>
            <p:ph type="title"/>
          </p:nvPr>
        </p:nvSpPr>
        <p:spPr/>
        <p:txBody>
          <a:bodyPr/>
          <a:lstStyle/>
          <a:p>
            <a:r>
              <a:rPr lang="en-IN" dirty="0"/>
              <a:t>Finite-State Morphological Parsing</a:t>
            </a:r>
          </a:p>
        </p:txBody>
      </p:sp>
      <p:sp>
        <p:nvSpPr>
          <p:cNvPr id="3" name="Content Placeholder 2">
            <a:extLst>
              <a:ext uri="{FF2B5EF4-FFF2-40B4-BE49-F238E27FC236}">
                <a16:creationId xmlns:a16="http://schemas.microsoft.com/office/drawing/2014/main" id="{48C5B169-DA7F-BFFB-B93F-40210CACF492}"/>
              </a:ext>
            </a:extLst>
          </p:cNvPr>
          <p:cNvSpPr>
            <a:spLocks noGrp="1"/>
          </p:cNvSpPr>
          <p:nvPr>
            <p:ph idx="1"/>
          </p:nvPr>
        </p:nvSpPr>
        <p:spPr/>
        <p:txBody>
          <a:bodyPr/>
          <a:lstStyle/>
          <a:p>
            <a:r>
              <a:rPr lang="en-US" dirty="0"/>
              <a:t>The FSA#1 recognizes all the listed adjectives, and ungrammatical forms like </a:t>
            </a:r>
            <a:r>
              <a:rPr lang="en-US" dirty="0" err="1"/>
              <a:t>unbig</a:t>
            </a:r>
            <a:r>
              <a:rPr lang="en-US" dirty="0"/>
              <a:t>, redly, and realest. </a:t>
            </a:r>
          </a:p>
          <a:p>
            <a:r>
              <a:rPr lang="en-US" dirty="0"/>
              <a:t>Thus #1 is revised to become #2. </a:t>
            </a:r>
          </a:p>
          <a:p>
            <a:r>
              <a:rPr lang="en-US" dirty="0"/>
              <a:t>The complexity is expected from English derivation.</a:t>
            </a:r>
          </a:p>
          <a:p>
            <a:endParaRPr lang="en-US" dirty="0"/>
          </a:p>
          <a:p>
            <a:endParaRPr lang="en-IN" dirty="0"/>
          </a:p>
        </p:txBody>
      </p:sp>
      <p:pic>
        <p:nvPicPr>
          <p:cNvPr id="5" name="Picture 4">
            <a:extLst>
              <a:ext uri="{FF2B5EF4-FFF2-40B4-BE49-F238E27FC236}">
                <a16:creationId xmlns:a16="http://schemas.microsoft.com/office/drawing/2014/main" id="{CB6916E4-52B2-FFE8-FA03-2F41A1C182B1}"/>
              </a:ext>
            </a:extLst>
          </p:cNvPr>
          <p:cNvPicPr>
            <a:picLocks noChangeAspect="1"/>
          </p:cNvPicPr>
          <p:nvPr/>
        </p:nvPicPr>
        <p:blipFill>
          <a:blip r:embed="rId2"/>
          <a:stretch>
            <a:fillRect/>
          </a:stretch>
        </p:blipFill>
        <p:spPr>
          <a:xfrm>
            <a:off x="2623361" y="3908804"/>
            <a:ext cx="5806943" cy="2949196"/>
          </a:xfrm>
          <a:prstGeom prst="rect">
            <a:avLst/>
          </a:prstGeom>
        </p:spPr>
      </p:pic>
    </p:spTree>
    <p:extLst>
      <p:ext uri="{BB962C8B-B14F-4D97-AF65-F5344CB8AC3E}">
        <p14:creationId xmlns:p14="http://schemas.microsoft.com/office/powerpoint/2010/main" val="287581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F8AB-1829-1CAB-1EEB-28A7FF41212B}"/>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102FC44F-C4AF-CDB1-7B14-A54CF816D813}"/>
              </a:ext>
            </a:extLst>
          </p:cNvPr>
          <p:cNvPicPr>
            <a:picLocks noGrp="1" noChangeAspect="1"/>
          </p:cNvPicPr>
          <p:nvPr>
            <p:ph idx="1"/>
          </p:nvPr>
        </p:nvPicPr>
        <p:blipFill>
          <a:blip r:embed="rId2"/>
          <a:stretch>
            <a:fillRect/>
          </a:stretch>
        </p:blipFill>
        <p:spPr>
          <a:xfrm>
            <a:off x="2517726" y="1825625"/>
            <a:ext cx="7156548" cy="4351338"/>
          </a:xfrm>
        </p:spPr>
      </p:pic>
    </p:spTree>
    <p:extLst>
      <p:ext uri="{BB962C8B-B14F-4D97-AF65-F5344CB8AC3E}">
        <p14:creationId xmlns:p14="http://schemas.microsoft.com/office/powerpoint/2010/main" val="2377231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33F1-7131-3EB2-4A17-41ABAEF11B3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2356C1E-5985-D068-179A-F780F8072F80}"/>
              </a:ext>
            </a:extLst>
          </p:cNvPr>
          <p:cNvPicPr>
            <a:picLocks noGrp="1" noChangeAspect="1"/>
          </p:cNvPicPr>
          <p:nvPr>
            <p:ph idx="1"/>
          </p:nvPr>
        </p:nvPicPr>
        <p:blipFill>
          <a:blip r:embed="rId2"/>
          <a:stretch>
            <a:fillRect/>
          </a:stretch>
        </p:blipFill>
        <p:spPr>
          <a:xfrm>
            <a:off x="1324947" y="1825625"/>
            <a:ext cx="8994710" cy="4351338"/>
          </a:xfrm>
        </p:spPr>
      </p:pic>
    </p:spTree>
    <p:extLst>
      <p:ext uri="{BB962C8B-B14F-4D97-AF65-F5344CB8AC3E}">
        <p14:creationId xmlns:p14="http://schemas.microsoft.com/office/powerpoint/2010/main" val="1875284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AF35-3FCE-AB50-3289-1F7B37B72349}"/>
              </a:ext>
            </a:extLst>
          </p:cNvPr>
          <p:cNvSpPr>
            <a:spLocks noGrp="1"/>
          </p:cNvSpPr>
          <p:nvPr>
            <p:ph type="title"/>
          </p:nvPr>
        </p:nvSpPr>
        <p:spPr/>
        <p:txBody>
          <a:bodyPr/>
          <a:lstStyle/>
          <a:p>
            <a:r>
              <a:rPr lang="en-IN" dirty="0"/>
              <a:t>Finite-State Morphological Parsing</a:t>
            </a:r>
          </a:p>
        </p:txBody>
      </p:sp>
      <p:pic>
        <p:nvPicPr>
          <p:cNvPr id="5" name="Content Placeholder 4">
            <a:extLst>
              <a:ext uri="{FF2B5EF4-FFF2-40B4-BE49-F238E27FC236}">
                <a16:creationId xmlns:a16="http://schemas.microsoft.com/office/drawing/2014/main" id="{0DF3A834-9E60-6BC4-FEB1-C13275056AD0}"/>
              </a:ext>
            </a:extLst>
          </p:cNvPr>
          <p:cNvPicPr>
            <a:picLocks noGrp="1" noChangeAspect="1"/>
          </p:cNvPicPr>
          <p:nvPr>
            <p:ph idx="1"/>
          </p:nvPr>
        </p:nvPicPr>
        <p:blipFill>
          <a:blip r:embed="rId2"/>
          <a:stretch>
            <a:fillRect/>
          </a:stretch>
        </p:blipFill>
        <p:spPr>
          <a:xfrm>
            <a:off x="2500604" y="1690688"/>
            <a:ext cx="6708436" cy="443296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C2759D-2B78-A224-A4F7-1B3D29B8DC10}"/>
                  </a:ext>
                </a:extLst>
              </p14:cNvPr>
              <p14:cNvContentPartPr/>
              <p14:nvPr/>
            </p14:nvContentPartPr>
            <p14:xfrm>
              <a:off x="2571840" y="1104840"/>
              <a:ext cx="5480280" cy="2718360"/>
            </p14:xfrm>
          </p:contentPart>
        </mc:Choice>
        <mc:Fallback xmlns="">
          <p:pic>
            <p:nvPicPr>
              <p:cNvPr id="3" name="Ink 2">
                <a:extLst>
                  <a:ext uri="{FF2B5EF4-FFF2-40B4-BE49-F238E27FC236}">
                    <a16:creationId xmlns:a16="http://schemas.microsoft.com/office/drawing/2014/main" id="{37C2759D-2B78-A224-A4F7-1B3D29B8DC10}"/>
                  </a:ext>
                </a:extLst>
              </p:cNvPr>
              <p:cNvPicPr/>
              <p:nvPr/>
            </p:nvPicPr>
            <p:blipFill>
              <a:blip r:embed="rId4"/>
              <a:stretch>
                <a:fillRect/>
              </a:stretch>
            </p:blipFill>
            <p:spPr>
              <a:xfrm>
                <a:off x="2562480" y="1095480"/>
                <a:ext cx="5499000" cy="2737080"/>
              </a:xfrm>
              <a:prstGeom prst="rect">
                <a:avLst/>
              </a:prstGeom>
            </p:spPr>
          </p:pic>
        </mc:Fallback>
      </mc:AlternateContent>
    </p:spTree>
    <p:extLst>
      <p:ext uri="{BB962C8B-B14F-4D97-AF65-F5344CB8AC3E}">
        <p14:creationId xmlns:p14="http://schemas.microsoft.com/office/powerpoint/2010/main" val="575306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F2BC-5BF3-1F7E-070D-401340C42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C89E2D-7863-FF6C-7D68-7E500A03B4B3}"/>
              </a:ext>
            </a:extLst>
          </p:cNvPr>
          <p:cNvSpPr>
            <a:spLocks noGrp="1"/>
          </p:cNvSpPr>
          <p:nvPr>
            <p:ph idx="1"/>
          </p:nvPr>
        </p:nvSpPr>
        <p:spPr>
          <a:xfrm>
            <a:off x="838200" y="1825625"/>
            <a:ext cx="4778829" cy="4351338"/>
          </a:xfrm>
        </p:spPr>
        <p:txBody>
          <a:bodyPr>
            <a:normAutofit fontScale="92500" lnSpcReduction="10000"/>
          </a:bodyPr>
          <a:lstStyle/>
          <a:p>
            <a:pPr algn="just"/>
            <a:r>
              <a:rPr lang="en-US" dirty="0"/>
              <a:t>We can now use these FSAs to solve the problem of morphological recognition: </a:t>
            </a:r>
          </a:p>
          <a:p>
            <a:pPr marL="0" indent="0" algn="just">
              <a:buNone/>
            </a:pPr>
            <a:r>
              <a:rPr lang="en-US" dirty="0"/>
              <a:t>– Determining whether an input string of letters makes up a legitimate English word or not </a:t>
            </a:r>
          </a:p>
          <a:p>
            <a:pPr marL="0" indent="0" algn="just">
              <a:buNone/>
            </a:pPr>
            <a:r>
              <a:rPr lang="en-US" dirty="0"/>
              <a:t>– We do this by taking the morphotactic FSAs, and plugging in each “sub-lexicon” into the FSA. </a:t>
            </a:r>
          </a:p>
          <a:p>
            <a:pPr marL="0" indent="0" algn="just">
              <a:buNone/>
            </a:pPr>
            <a:r>
              <a:rPr lang="en-US" dirty="0"/>
              <a:t>– The resulting FSA can then be defined as the level of the individual letter.</a:t>
            </a:r>
            <a:endParaRPr lang="en-IN" dirty="0"/>
          </a:p>
        </p:txBody>
      </p:sp>
      <p:pic>
        <p:nvPicPr>
          <p:cNvPr id="5" name="Picture 4">
            <a:extLst>
              <a:ext uri="{FF2B5EF4-FFF2-40B4-BE49-F238E27FC236}">
                <a16:creationId xmlns:a16="http://schemas.microsoft.com/office/drawing/2014/main" id="{40DB5E08-6F3D-A37C-D4E2-FEBEC37B4555}"/>
              </a:ext>
            </a:extLst>
          </p:cNvPr>
          <p:cNvPicPr>
            <a:picLocks noChangeAspect="1"/>
          </p:cNvPicPr>
          <p:nvPr/>
        </p:nvPicPr>
        <p:blipFill>
          <a:blip r:embed="rId2"/>
          <a:stretch>
            <a:fillRect/>
          </a:stretch>
        </p:blipFill>
        <p:spPr>
          <a:xfrm>
            <a:off x="6167120" y="2332653"/>
            <a:ext cx="4168501" cy="3538541"/>
          </a:xfrm>
          <a:prstGeom prst="rect">
            <a:avLst/>
          </a:prstGeom>
        </p:spPr>
      </p:pic>
    </p:spTree>
    <p:extLst>
      <p:ext uri="{BB962C8B-B14F-4D97-AF65-F5344CB8AC3E}">
        <p14:creationId xmlns:p14="http://schemas.microsoft.com/office/powerpoint/2010/main" val="2906796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9A95-F546-AF20-D07E-B6190B3CF92D}"/>
              </a:ext>
            </a:extLst>
          </p:cNvPr>
          <p:cNvSpPr>
            <a:spLocks noGrp="1"/>
          </p:cNvSpPr>
          <p:nvPr>
            <p:ph type="title"/>
          </p:nvPr>
        </p:nvSpPr>
        <p:spPr/>
        <p:txBody>
          <a:bodyPr/>
          <a:lstStyle/>
          <a:p>
            <a:r>
              <a:rPr lang="en-US" dirty="0"/>
              <a:t>Applications of FSA: String Matching </a:t>
            </a:r>
            <a:endParaRPr lang="en-IN" dirty="0"/>
          </a:p>
        </p:txBody>
      </p:sp>
      <p:sp>
        <p:nvSpPr>
          <p:cNvPr id="3" name="Content Placeholder 2">
            <a:extLst>
              <a:ext uri="{FF2B5EF4-FFF2-40B4-BE49-F238E27FC236}">
                <a16:creationId xmlns:a16="http://schemas.microsoft.com/office/drawing/2014/main" id="{C62B97FA-6427-3246-8480-A5EE7D24A79D}"/>
              </a:ext>
            </a:extLst>
          </p:cNvPr>
          <p:cNvSpPr>
            <a:spLocks noGrp="1"/>
          </p:cNvSpPr>
          <p:nvPr>
            <p:ph idx="1"/>
          </p:nvPr>
        </p:nvSpPr>
        <p:spPr/>
        <p:txBody>
          <a:bodyPr/>
          <a:lstStyle/>
          <a:p>
            <a:pPr marL="0" indent="0">
              <a:buNone/>
            </a:pPr>
            <a:r>
              <a:rPr lang="en-US" dirty="0"/>
              <a:t>Substring matching </a:t>
            </a:r>
          </a:p>
          <a:p>
            <a:pPr marL="0" indent="0">
              <a:buNone/>
            </a:pPr>
            <a:r>
              <a:rPr lang="en-US" dirty="0"/>
              <a:t>– Identify stop words in stream of text </a:t>
            </a:r>
          </a:p>
          <a:p>
            <a:pPr marL="0" indent="0">
              <a:buNone/>
            </a:pPr>
            <a:r>
              <a:rPr lang="en-US" dirty="0"/>
              <a:t>– Stem recognition: small, smaller, smallest </a:t>
            </a:r>
          </a:p>
          <a:p>
            <a:pPr marL="0" indent="0">
              <a:buNone/>
            </a:pPr>
            <a:r>
              <a:rPr lang="en-US" dirty="0"/>
              <a:t>Make use of full power of finite-state operations! – Regular expression with any-symbols for text search </a:t>
            </a:r>
          </a:p>
          <a:p>
            <a:pPr marL="0" indent="0">
              <a:buNone/>
            </a:pPr>
            <a:r>
              <a:rPr lang="en-US" dirty="0"/>
              <a:t>small( ε | er | </a:t>
            </a:r>
            <a:r>
              <a:rPr lang="en-US" dirty="0" err="1"/>
              <a:t>est</a:t>
            </a:r>
            <a:r>
              <a:rPr lang="en-US" dirty="0"/>
              <a:t>) , ( a | the | …) </a:t>
            </a:r>
          </a:p>
          <a:p>
            <a:pPr marL="0" indent="0">
              <a:buNone/>
            </a:pPr>
            <a:r>
              <a:rPr lang="en-US" dirty="0"/>
              <a:t>– Compilation to NFSA, convert to DFSA – Application by composition of FST with full text </a:t>
            </a:r>
          </a:p>
          <a:p>
            <a:pPr marL="0" indent="0">
              <a:buNone/>
            </a:pPr>
            <a:r>
              <a:rPr lang="en-US" dirty="0" err="1"/>
              <a:t>FSA</a:t>
            </a:r>
            <a:r>
              <a:rPr lang="en-US" sz="1800" dirty="0" err="1"/>
              <a:t>text</a:t>
            </a:r>
            <a:r>
              <a:rPr lang="en-US" sz="1800" dirty="0"/>
              <a:t> stream  </a:t>
            </a:r>
            <a:r>
              <a:rPr lang="en-US" dirty="0" err="1"/>
              <a:t>FST</a:t>
            </a:r>
            <a:r>
              <a:rPr lang="en-US" sz="1600" dirty="0" err="1"/>
              <a:t>small</a:t>
            </a:r>
            <a:r>
              <a:rPr lang="en-US" dirty="0"/>
              <a:t> : if defined, search term is substring of text</a:t>
            </a:r>
            <a:endParaRPr lang="en-IN" dirty="0"/>
          </a:p>
        </p:txBody>
      </p:sp>
    </p:spTree>
    <p:extLst>
      <p:ext uri="{BB962C8B-B14F-4D97-AF65-F5344CB8AC3E}">
        <p14:creationId xmlns:p14="http://schemas.microsoft.com/office/powerpoint/2010/main" val="163351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E298-964E-3933-EB84-E34D668B31F3}"/>
              </a:ext>
            </a:extLst>
          </p:cNvPr>
          <p:cNvSpPr>
            <a:spLocks noGrp="1"/>
          </p:cNvSpPr>
          <p:nvPr>
            <p:ph type="title"/>
          </p:nvPr>
        </p:nvSpPr>
        <p:spPr/>
        <p:txBody>
          <a:bodyPr/>
          <a:lstStyle/>
          <a:p>
            <a:r>
              <a:rPr lang="en-US" dirty="0"/>
              <a:t>Finite </a:t>
            </a:r>
            <a:r>
              <a:rPr lang="en-US"/>
              <a:t>State Transducer</a:t>
            </a:r>
            <a:endParaRPr lang="en-IN"/>
          </a:p>
        </p:txBody>
      </p:sp>
      <p:pic>
        <p:nvPicPr>
          <p:cNvPr id="5" name="Content Placeholder 4">
            <a:extLst>
              <a:ext uri="{FF2B5EF4-FFF2-40B4-BE49-F238E27FC236}">
                <a16:creationId xmlns:a16="http://schemas.microsoft.com/office/drawing/2014/main" id="{E99C92D4-5EAA-4364-A030-0205C1C3E3DB}"/>
              </a:ext>
            </a:extLst>
          </p:cNvPr>
          <p:cNvPicPr>
            <a:picLocks noGrp="1" noChangeAspect="1"/>
          </p:cNvPicPr>
          <p:nvPr>
            <p:ph idx="1"/>
          </p:nvPr>
        </p:nvPicPr>
        <p:blipFill>
          <a:blip r:embed="rId2"/>
          <a:stretch>
            <a:fillRect/>
          </a:stretch>
        </p:blipFill>
        <p:spPr>
          <a:xfrm>
            <a:off x="1733172" y="2192694"/>
            <a:ext cx="8725656" cy="3351783"/>
          </a:xfrm>
        </p:spPr>
      </p:pic>
    </p:spTree>
    <p:extLst>
      <p:ext uri="{BB962C8B-B14F-4D97-AF65-F5344CB8AC3E}">
        <p14:creationId xmlns:p14="http://schemas.microsoft.com/office/powerpoint/2010/main" val="1059523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E68C-18A8-C1B5-637D-A373C365A593}"/>
              </a:ext>
            </a:extLst>
          </p:cNvPr>
          <p:cNvSpPr>
            <a:spLocks noGrp="1"/>
          </p:cNvSpPr>
          <p:nvPr>
            <p:ph type="title"/>
          </p:nvPr>
        </p:nvSpPr>
        <p:spPr>
          <a:xfrm>
            <a:off x="838200" y="248135"/>
            <a:ext cx="10515600" cy="1325563"/>
          </a:xfrm>
        </p:spPr>
        <p:txBody>
          <a:bodyPr/>
          <a:lstStyle/>
          <a:p>
            <a:r>
              <a:rPr lang="en-US" dirty="0"/>
              <a:t>Finite-State Morphological Parsing Morphological Parsing with FST</a:t>
            </a:r>
            <a:endParaRPr lang="en-IN" dirty="0"/>
          </a:p>
        </p:txBody>
      </p:sp>
      <p:sp>
        <p:nvSpPr>
          <p:cNvPr id="3" name="Content Placeholder 2">
            <a:extLst>
              <a:ext uri="{FF2B5EF4-FFF2-40B4-BE49-F238E27FC236}">
                <a16:creationId xmlns:a16="http://schemas.microsoft.com/office/drawing/2014/main" id="{D54474D4-3319-6A1F-E8CC-ABF755E87A0A}"/>
              </a:ext>
            </a:extLst>
          </p:cNvPr>
          <p:cNvSpPr>
            <a:spLocks noGrp="1"/>
          </p:cNvSpPr>
          <p:nvPr>
            <p:ph idx="1"/>
          </p:nvPr>
        </p:nvSpPr>
        <p:spPr>
          <a:xfrm>
            <a:off x="838200" y="1573698"/>
            <a:ext cx="10515600" cy="4351338"/>
          </a:xfrm>
        </p:spPr>
        <p:txBody>
          <a:bodyPr>
            <a:normAutofit fontScale="92500" lnSpcReduction="10000"/>
          </a:bodyPr>
          <a:lstStyle/>
          <a:p>
            <a:pPr algn="just"/>
            <a:r>
              <a:rPr lang="en-US" dirty="0"/>
              <a:t>Given the input, for example, cats, we would like to produce cat +N +PL. </a:t>
            </a:r>
          </a:p>
          <a:p>
            <a:pPr algn="just"/>
            <a:r>
              <a:rPr lang="en-US" dirty="0"/>
              <a:t>Two-level morphology, by </a:t>
            </a:r>
            <a:r>
              <a:rPr lang="en-US" dirty="0" err="1"/>
              <a:t>Koskenniemi</a:t>
            </a:r>
            <a:r>
              <a:rPr lang="en-US" dirty="0"/>
              <a:t> (1983) </a:t>
            </a:r>
          </a:p>
          <a:p>
            <a:pPr marL="0" indent="0" algn="just">
              <a:buNone/>
            </a:pPr>
            <a:r>
              <a:rPr lang="en-US" dirty="0"/>
              <a:t>– Representing a word as a correspondence between a lexical level </a:t>
            </a:r>
          </a:p>
          <a:p>
            <a:pPr marL="0" indent="0" algn="just">
              <a:buNone/>
            </a:pPr>
            <a:r>
              <a:rPr lang="en-US" dirty="0"/>
              <a:t>• Representing a simple concatenation of morphemes making up a word, and </a:t>
            </a:r>
          </a:p>
          <a:p>
            <a:pPr marL="0" indent="0" algn="just">
              <a:buNone/>
            </a:pPr>
            <a:r>
              <a:rPr lang="en-US" dirty="0"/>
              <a:t>– The surface level </a:t>
            </a:r>
          </a:p>
          <a:p>
            <a:pPr marL="0" indent="0" algn="just">
              <a:buNone/>
            </a:pPr>
            <a:r>
              <a:rPr lang="en-US" dirty="0"/>
              <a:t>• Representing the actual spelling of the final word. </a:t>
            </a:r>
          </a:p>
          <a:p>
            <a:pPr marL="0" indent="0" algn="just">
              <a:buNone/>
            </a:pPr>
            <a:r>
              <a:rPr lang="en-US" dirty="0"/>
              <a:t>• Morphological parsing is implemented by building mapping rules that maps letter sequences like cats on the surface level into morpheme and features sequence like cat +N +PL on the lexical level</a:t>
            </a:r>
            <a:endParaRPr lang="en-IN" dirty="0"/>
          </a:p>
        </p:txBody>
      </p:sp>
      <p:pic>
        <p:nvPicPr>
          <p:cNvPr id="5" name="Picture 4">
            <a:extLst>
              <a:ext uri="{FF2B5EF4-FFF2-40B4-BE49-F238E27FC236}">
                <a16:creationId xmlns:a16="http://schemas.microsoft.com/office/drawing/2014/main" id="{E1DC5B79-E754-A46B-2926-0E186F8BEB41}"/>
              </a:ext>
            </a:extLst>
          </p:cNvPr>
          <p:cNvPicPr>
            <a:picLocks noChangeAspect="1"/>
          </p:cNvPicPr>
          <p:nvPr/>
        </p:nvPicPr>
        <p:blipFill>
          <a:blip r:embed="rId2"/>
          <a:stretch>
            <a:fillRect/>
          </a:stretch>
        </p:blipFill>
        <p:spPr>
          <a:xfrm>
            <a:off x="2760330" y="5585350"/>
            <a:ext cx="4823878" cy="1272650"/>
          </a:xfrm>
          <a:prstGeom prst="rect">
            <a:avLst/>
          </a:prstGeom>
        </p:spPr>
      </p:pic>
    </p:spTree>
    <p:extLst>
      <p:ext uri="{BB962C8B-B14F-4D97-AF65-F5344CB8AC3E}">
        <p14:creationId xmlns:p14="http://schemas.microsoft.com/office/powerpoint/2010/main" val="2763229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E26E-1B57-58AD-B86C-5DEADA01B073}"/>
              </a:ext>
            </a:extLst>
          </p:cNvPr>
          <p:cNvSpPr>
            <a:spLocks noGrp="1"/>
          </p:cNvSpPr>
          <p:nvPr>
            <p:ph type="title"/>
          </p:nvPr>
        </p:nvSpPr>
        <p:spPr/>
        <p:txBody>
          <a:bodyPr/>
          <a:lstStyle/>
          <a:p>
            <a:pPr algn="ctr"/>
            <a:r>
              <a:rPr lang="en-US" dirty="0"/>
              <a:t>Finite-State Morphological Parsing Morphological Parsing with FST</a:t>
            </a:r>
            <a:endParaRPr lang="en-IN" dirty="0"/>
          </a:p>
        </p:txBody>
      </p:sp>
      <p:sp>
        <p:nvSpPr>
          <p:cNvPr id="3" name="Content Placeholder 2">
            <a:extLst>
              <a:ext uri="{FF2B5EF4-FFF2-40B4-BE49-F238E27FC236}">
                <a16:creationId xmlns:a16="http://schemas.microsoft.com/office/drawing/2014/main" id="{87C8D122-D982-9720-D3CF-8F745A1172BC}"/>
              </a:ext>
            </a:extLst>
          </p:cNvPr>
          <p:cNvSpPr>
            <a:spLocks noGrp="1"/>
          </p:cNvSpPr>
          <p:nvPr>
            <p:ph idx="1"/>
          </p:nvPr>
        </p:nvSpPr>
        <p:spPr/>
        <p:txBody>
          <a:bodyPr>
            <a:normAutofit fontScale="92500" lnSpcReduction="20000"/>
          </a:bodyPr>
          <a:lstStyle/>
          <a:p>
            <a:r>
              <a:rPr lang="en-US" dirty="0"/>
              <a:t>The automaton we use for performing the mapping between these two levels is the finite-state transducer or FST. </a:t>
            </a:r>
          </a:p>
          <a:p>
            <a:pPr marL="0" indent="0">
              <a:buNone/>
            </a:pPr>
            <a:r>
              <a:rPr lang="en-US" dirty="0"/>
              <a:t>– A transducer maps between one set of symbols and another; </a:t>
            </a:r>
          </a:p>
          <a:p>
            <a:pPr marL="0" indent="0">
              <a:buNone/>
            </a:pPr>
            <a:r>
              <a:rPr lang="en-US" dirty="0"/>
              <a:t>– An FST does this via a finite automaton. </a:t>
            </a:r>
          </a:p>
          <a:p>
            <a:pPr marL="0" indent="0">
              <a:buNone/>
            </a:pPr>
            <a:r>
              <a:rPr lang="en-US" dirty="0"/>
              <a:t>Thus an FST can be seen as a two-tape automaton which recognizes or generates pairs of strings.</a:t>
            </a:r>
          </a:p>
          <a:p>
            <a:r>
              <a:rPr lang="en-US" dirty="0"/>
              <a:t> The FST has a more general function than an FSA: </a:t>
            </a:r>
          </a:p>
          <a:p>
            <a:pPr marL="0" indent="0">
              <a:buNone/>
            </a:pPr>
            <a:r>
              <a:rPr lang="en-US" dirty="0"/>
              <a:t>– An FSA defines a formal language</a:t>
            </a:r>
          </a:p>
          <a:p>
            <a:pPr marL="0" indent="0">
              <a:buNone/>
            </a:pPr>
            <a:r>
              <a:rPr lang="en-US" dirty="0"/>
              <a:t> – An FST defines a relation between sets of strings. </a:t>
            </a:r>
          </a:p>
          <a:p>
            <a:r>
              <a:rPr lang="en-US" dirty="0"/>
              <a:t> Another view of an FST: </a:t>
            </a:r>
          </a:p>
          <a:p>
            <a:pPr marL="0" indent="0">
              <a:buNone/>
            </a:pPr>
            <a:r>
              <a:rPr lang="en-US" dirty="0"/>
              <a:t>– A machine reads one string and generates another.</a:t>
            </a:r>
            <a:endParaRPr lang="en-IN" dirty="0"/>
          </a:p>
        </p:txBody>
      </p:sp>
    </p:spTree>
    <p:extLst>
      <p:ext uri="{BB962C8B-B14F-4D97-AF65-F5344CB8AC3E}">
        <p14:creationId xmlns:p14="http://schemas.microsoft.com/office/powerpoint/2010/main" val="914525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2627-C31E-E69D-8FE5-2D678F785E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667EFA-BAEC-28EB-7679-D13456EDD6BC}"/>
              </a:ext>
            </a:extLst>
          </p:cNvPr>
          <p:cNvSpPr>
            <a:spLocks noGrp="1"/>
          </p:cNvSpPr>
          <p:nvPr>
            <p:ph idx="1"/>
          </p:nvPr>
        </p:nvSpPr>
        <p:spPr/>
        <p:txBody>
          <a:bodyPr/>
          <a:lstStyle/>
          <a:p>
            <a:r>
              <a:rPr lang="en-IN" dirty="0"/>
              <a:t>Recognition vs Parsing </a:t>
            </a:r>
          </a:p>
          <a:p>
            <a:r>
              <a:rPr lang="en-IN" dirty="0"/>
              <a:t> Morphological recognition </a:t>
            </a:r>
          </a:p>
          <a:p>
            <a:r>
              <a:rPr lang="en-IN" dirty="0" err="1"/>
              <a:t>is_pasttense_verb</a:t>
            </a:r>
            <a:r>
              <a:rPr lang="en-IN" dirty="0"/>
              <a:t>(loved) --&gt; TRUE </a:t>
            </a:r>
          </a:p>
          <a:p>
            <a:r>
              <a:rPr lang="en-IN" dirty="0"/>
              <a:t> Finite State Automata can do this </a:t>
            </a:r>
          </a:p>
          <a:p>
            <a:pPr marL="0" indent="0">
              <a:buNone/>
            </a:pPr>
            <a:r>
              <a:rPr lang="en-IN" dirty="0"/>
              <a:t>• Morphological parsing: what is its breakdown? </a:t>
            </a:r>
          </a:p>
          <a:p>
            <a:r>
              <a:rPr lang="en-IN" dirty="0"/>
              <a:t> parse(loved) --&gt; take/VERB -n/PAST-TENSE • Finite State Transducers can do this</a:t>
            </a:r>
          </a:p>
        </p:txBody>
      </p:sp>
    </p:spTree>
    <p:extLst>
      <p:ext uri="{BB962C8B-B14F-4D97-AF65-F5344CB8AC3E}">
        <p14:creationId xmlns:p14="http://schemas.microsoft.com/office/powerpoint/2010/main" val="3465911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167F-9D1D-5041-B1F8-2A81F8731E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F3262B-AB77-7A97-962B-9AAF7C174E20}"/>
              </a:ext>
            </a:extLst>
          </p:cNvPr>
          <p:cNvSpPr>
            <a:spLocks noGrp="1"/>
          </p:cNvSpPr>
          <p:nvPr>
            <p:ph idx="1"/>
          </p:nvPr>
        </p:nvSpPr>
        <p:spPr/>
        <p:txBody>
          <a:bodyPr/>
          <a:lstStyle/>
          <a:p>
            <a:r>
              <a:rPr lang="en-IN" dirty="0"/>
              <a:t>Free Morphemes</a:t>
            </a:r>
          </a:p>
          <a:p>
            <a:pPr>
              <a:buFontTx/>
              <a:buChar char="-"/>
            </a:pPr>
            <a:r>
              <a:rPr lang="en-IN" dirty="0"/>
              <a:t>Lexical and grammatical Morphemes</a:t>
            </a:r>
          </a:p>
          <a:p>
            <a:pPr>
              <a:buFontTx/>
              <a:buChar char="-"/>
            </a:pPr>
            <a:r>
              <a:rPr lang="en-IN" dirty="0"/>
              <a:t>Lexical Morphemes: Independent words (Noun, Verb, adjectives, adverbs)</a:t>
            </a:r>
          </a:p>
          <a:p>
            <a:pPr>
              <a:buFontTx/>
              <a:buChar char="-"/>
            </a:pPr>
            <a:r>
              <a:rPr lang="en-IN" dirty="0"/>
              <a:t>Grammatical Morphemes: and, or</a:t>
            </a:r>
          </a:p>
          <a:p>
            <a:r>
              <a:rPr lang="en-IN" dirty="0"/>
              <a:t>Bound Morphemes</a:t>
            </a:r>
          </a:p>
          <a:p>
            <a:pPr>
              <a:buFontTx/>
              <a:buChar char="-"/>
            </a:pPr>
            <a:r>
              <a:rPr lang="en-IN" dirty="0"/>
              <a:t>Inflectional Morphemes</a:t>
            </a:r>
          </a:p>
          <a:p>
            <a:pPr>
              <a:buFontTx/>
              <a:buChar char="-"/>
            </a:pPr>
            <a:r>
              <a:rPr lang="en-IN" dirty="0"/>
              <a:t>Derivation Morphemes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40B5AF4-6431-0AA8-90E2-0E4695A34869}"/>
                  </a:ext>
                </a:extLst>
              </p14:cNvPr>
              <p14:cNvContentPartPr/>
              <p14:nvPr/>
            </p14:nvContentPartPr>
            <p14:xfrm>
              <a:off x="4495680" y="76320"/>
              <a:ext cx="1835640" cy="1409760"/>
            </p14:xfrm>
          </p:contentPart>
        </mc:Choice>
        <mc:Fallback xmlns="">
          <p:pic>
            <p:nvPicPr>
              <p:cNvPr id="4" name="Ink 3">
                <a:extLst>
                  <a:ext uri="{FF2B5EF4-FFF2-40B4-BE49-F238E27FC236}">
                    <a16:creationId xmlns:a16="http://schemas.microsoft.com/office/drawing/2014/main" id="{240B5AF4-6431-0AA8-90E2-0E4695A34869}"/>
                  </a:ext>
                </a:extLst>
              </p:cNvPr>
              <p:cNvPicPr/>
              <p:nvPr/>
            </p:nvPicPr>
            <p:blipFill>
              <a:blip r:embed="rId3"/>
              <a:stretch>
                <a:fillRect/>
              </a:stretch>
            </p:blipFill>
            <p:spPr>
              <a:xfrm>
                <a:off x="4486320" y="66960"/>
                <a:ext cx="1854360" cy="1428480"/>
              </a:xfrm>
              <a:prstGeom prst="rect">
                <a:avLst/>
              </a:prstGeom>
            </p:spPr>
          </p:pic>
        </mc:Fallback>
      </mc:AlternateContent>
    </p:spTree>
    <p:extLst>
      <p:ext uri="{BB962C8B-B14F-4D97-AF65-F5344CB8AC3E}">
        <p14:creationId xmlns:p14="http://schemas.microsoft.com/office/powerpoint/2010/main" val="34583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BB3B-0EF0-B215-B221-2442892160D4}"/>
              </a:ext>
            </a:extLst>
          </p:cNvPr>
          <p:cNvSpPr>
            <a:spLocks noGrp="1"/>
          </p:cNvSpPr>
          <p:nvPr>
            <p:ph type="title"/>
          </p:nvPr>
        </p:nvSpPr>
        <p:spPr/>
        <p:txBody>
          <a:bodyPr/>
          <a:lstStyle/>
          <a:p>
            <a:r>
              <a:rPr lang="en-IN" dirty="0"/>
              <a:t>Finite State Transducer</a:t>
            </a:r>
          </a:p>
        </p:txBody>
      </p:sp>
      <p:sp>
        <p:nvSpPr>
          <p:cNvPr id="3" name="Content Placeholder 2">
            <a:extLst>
              <a:ext uri="{FF2B5EF4-FFF2-40B4-BE49-F238E27FC236}">
                <a16:creationId xmlns:a16="http://schemas.microsoft.com/office/drawing/2014/main" id="{4AA146C0-0B3A-B3DF-085B-D94938E6BB32}"/>
              </a:ext>
            </a:extLst>
          </p:cNvPr>
          <p:cNvSpPr>
            <a:spLocks noGrp="1"/>
          </p:cNvSpPr>
          <p:nvPr>
            <p:ph idx="1"/>
          </p:nvPr>
        </p:nvSpPr>
        <p:spPr>
          <a:xfrm>
            <a:off x="838200" y="1825625"/>
            <a:ext cx="10515600" cy="4593836"/>
          </a:xfrm>
        </p:spPr>
        <p:txBody>
          <a:bodyPr>
            <a:normAutofit fontScale="85000" lnSpcReduction="20000"/>
          </a:bodyPr>
          <a:lstStyle/>
          <a:p>
            <a:pPr marL="0" indent="0">
              <a:buNone/>
            </a:pPr>
            <a:r>
              <a:rPr lang="en-US" u="sng" dirty="0" err="1"/>
              <a:t>FSAutomata</a:t>
            </a:r>
            <a:r>
              <a:rPr lang="en-US" u="sng" dirty="0"/>
              <a:t> </a:t>
            </a:r>
          </a:p>
          <a:p>
            <a:pPr marL="0" indent="0">
              <a:buNone/>
            </a:pPr>
            <a:r>
              <a:rPr lang="en-US" dirty="0"/>
              <a:t>• An FSA represents a set of strings. e.g. {walk, walks, walked, love loves, loved} </a:t>
            </a:r>
          </a:p>
          <a:p>
            <a:pPr marL="0" indent="0">
              <a:buNone/>
            </a:pPr>
            <a:r>
              <a:rPr lang="en-US" dirty="0"/>
              <a:t>• Regular language. </a:t>
            </a:r>
          </a:p>
          <a:p>
            <a:pPr marL="0" indent="0">
              <a:buNone/>
            </a:pPr>
            <a:r>
              <a:rPr lang="en-US" dirty="0"/>
              <a:t>• A recognizer function. recognize(str) -&gt; true or false </a:t>
            </a:r>
          </a:p>
          <a:p>
            <a:pPr marL="0" indent="0">
              <a:buNone/>
            </a:pPr>
            <a:r>
              <a:rPr lang="en-US" dirty="0"/>
              <a:t>• </a:t>
            </a:r>
            <a:r>
              <a:rPr lang="en-US" u="sng" dirty="0" err="1"/>
              <a:t>FSTransducers</a:t>
            </a:r>
            <a:r>
              <a:rPr lang="en-US" u="sng" dirty="0"/>
              <a:t> </a:t>
            </a:r>
          </a:p>
          <a:p>
            <a:pPr marL="0" indent="0">
              <a:buNone/>
            </a:pPr>
            <a:r>
              <a:rPr lang="en-US" dirty="0"/>
              <a:t>• An FST represents a set of pairs of strings (think of as </a:t>
            </a:r>
            <a:r>
              <a:rPr lang="en-US" dirty="0" err="1"/>
              <a:t>input,output</a:t>
            </a:r>
            <a:r>
              <a:rPr lang="en-US" dirty="0"/>
              <a:t> pairs) { (walk, </a:t>
            </a:r>
            <a:r>
              <a:rPr lang="en-US" dirty="0" err="1"/>
              <a:t>walk+V+PL</a:t>
            </a:r>
            <a:r>
              <a:rPr lang="en-US" dirty="0"/>
              <a:t>), (walk, </a:t>
            </a:r>
            <a:r>
              <a:rPr lang="en-US" dirty="0" err="1"/>
              <a:t>walk+N+SG</a:t>
            </a:r>
            <a:r>
              <a:rPr lang="en-US" dirty="0"/>
              <a:t>), (walked, </a:t>
            </a:r>
            <a:r>
              <a:rPr lang="en-US" dirty="0" err="1"/>
              <a:t>walk+V+PAST</a:t>
            </a:r>
            <a:r>
              <a:rPr lang="en-US" dirty="0"/>
              <a:t>) ...}</a:t>
            </a:r>
          </a:p>
          <a:p>
            <a:pPr marL="0" indent="0">
              <a:buNone/>
            </a:pPr>
            <a:r>
              <a:rPr lang="en-US" dirty="0"/>
              <a:t>• A transducer function: maps input to zero or more outputs.</a:t>
            </a:r>
          </a:p>
          <a:p>
            <a:pPr marL="0" indent="0">
              <a:buNone/>
            </a:pPr>
            <a:r>
              <a:rPr lang="en-US" dirty="0"/>
              <a:t> transduce(walk) --&gt; {</a:t>
            </a:r>
            <a:r>
              <a:rPr lang="en-US" dirty="0" err="1"/>
              <a:t>walk+V+PL</a:t>
            </a:r>
            <a:r>
              <a:rPr lang="en-US" dirty="0"/>
              <a:t>, </a:t>
            </a:r>
            <a:r>
              <a:rPr lang="en-US" dirty="0" err="1"/>
              <a:t>walk+N+SG</a:t>
            </a:r>
            <a:r>
              <a:rPr lang="en-US" dirty="0"/>
              <a:t>} Can return multiple answers if ambiguity: e.g. if you don’t have POS-tagged input, “walk” could be the verb “They walk to the store” versus the noun “I took a walk”. </a:t>
            </a:r>
          </a:p>
          <a:p>
            <a:pPr marL="0" indent="0">
              <a:buNone/>
            </a:pPr>
            <a:r>
              <a:rPr lang="en-US" dirty="0"/>
              <a:t>• Generic inversion and composition operations.</a:t>
            </a:r>
            <a:endParaRPr lang="en-IN" dirty="0"/>
          </a:p>
        </p:txBody>
      </p:sp>
    </p:spTree>
    <p:extLst>
      <p:ext uri="{BB962C8B-B14F-4D97-AF65-F5344CB8AC3E}">
        <p14:creationId xmlns:p14="http://schemas.microsoft.com/office/powerpoint/2010/main" val="73072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966B-6AC6-6F67-027D-310C3E678628}"/>
              </a:ext>
            </a:extLst>
          </p:cNvPr>
          <p:cNvSpPr>
            <a:spLocks noGrp="1"/>
          </p:cNvSpPr>
          <p:nvPr>
            <p:ph type="title"/>
          </p:nvPr>
        </p:nvSpPr>
        <p:spPr/>
        <p:txBody>
          <a:bodyPr/>
          <a:lstStyle/>
          <a:p>
            <a:r>
              <a:rPr lang="en-IN" dirty="0"/>
              <a:t>Finite State Transducer</a:t>
            </a:r>
          </a:p>
        </p:txBody>
      </p:sp>
      <p:sp>
        <p:nvSpPr>
          <p:cNvPr id="3" name="Content Placeholder 2">
            <a:extLst>
              <a:ext uri="{FF2B5EF4-FFF2-40B4-BE49-F238E27FC236}">
                <a16:creationId xmlns:a16="http://schemas.microsoft.com/office/drawing/2014/main" id="{87849E74-2562-9D44-EB6C-35C91CA4C6BF}"/>
              </a:ext>
            </a:extLst>
          </p:cNvPr>
          <p:cNvSpPr>
            <a:spLocks noGrp="1"/>
          </p:cNvSpPr>
          <p:nvPr>
            <p:ph idx="1"/>
          </p:nvPr>
        </p:nvSpPr>
        <p:spPr/>
        <p:txBody>
          <a:bodyPr/>
          <a:lstStyle/>
          <a:p>
            <a:r>
              <a:rPr lang="en-US" dirty="0" err="1"/>
              <a:t>FSAutomata</a:t>
            </a:r>
            <a:r>
              <a:rPr lang="en-US" dirty="0"/>
              <a:t> have input labels. </a:t>
            </a:r>
          </a:p>
          <a:p>
            <a:r>
              <a:rPr lang="en-US" dirty="0"/>
              <a:t>One input tape </a:t>
            </a:r>
          </a:p>
          <a:p>
            <a:r>
              <a:rPr lang="en-US" dirty="0"/>
              <a:t> </a:t>
            </a:r>
            <a:r>
              <a:rPr lang="en-US" dirty="0" err="1"/>
              <a:t>FSTransducers</a:t>
            </a:r>
            <a:r>
              <a:rPr lang="en-US" dirty="0"/>
              <a:t> have </a:t>
            </a:r>
            <a:r>
              <a:rPr lang="en-US" dirty="0" err="1"/>
              <a:t>input:output</a:t>
            </a:r>
            <a:r>
              <a:rPr lang="en-US" dirty="0"/>
              <a:t> pairs on labels. </a:t>
            </a:r>
          </a:p>
          <a:p>
            <a:r>
              <a:rPr lang="en-US" dirty="0"/>
              <a:t>Two tapes: input and output. </a:t>
            </a:r>
          </a:p>
          <a:p>
            <a:pPr marL="0" indent="0">
              <a:buNone/>
            </a:pPr>
            <a:endParaRPr lang="en-IN" dirty="0"/>
          </a:p>
        </p:txBody>
      </p:sp>
      <p:pic>
        <p:nvPicPr>
          <p:cNvPr id="5" name="Picture 4">
            <a:extLst>
              <a:ext uri="{FF2B5EF4-FFF2-40B4-BE49-F238E27FC236}">
                <a16:creationId xmlns:a16="http://schemas.microsoft.com/office/drawing/2014/main" id="{F65A2D87-FF00-A7CD-C32B-5A0DE30143DB}"/>
              </a:ext>
            </a:extLst>
          </p:cNvPr>
          <p:cNvPicPr>
            <a:picLocks noChangeAspect="1"/>
          </p:cNvPicPr>
          <p:nvPr/>
        </p:nvPicPr>
        <p:blipFill>
          <a:blip r:embed="rId2"/>
          <a:stretch>
            <a:fillRect/>
          </a:stretch>
        </p:blipFill>
        <p:spPr>
          <a:xfrm>
            <a:off x="2894754" y="4225685"/>
            <a:ext cx="3360711" cy="1653683"/>
          </a:xfrm>
          <a:prstGeom prst="rect">
            <a:avLst/>
          </a:prstGeom>
        </p:spPr>
      </p:pic>
    </p:spTree>
    <p:extLst>
      <p:ext uri="{BB962C8B-B14F-4D97-AF65-F5344CB8AC3E}">
        <p14:creationId xmlns:p14="http://schemas.microsoft.com/office/powerpoint/2010/main" val="9835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73B8-4680-6048-FFF4-F88C23F443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7D4D8B-2AD8-057F-D878-B66C78C87742}"/>
              </a:ext>
            </a:extLst>
          </p:cNvPr>
          <p:cNvSpPr>
            <a:spLocks noGrp="1"/>
          </p:cNvSpPr>
          <p:nvPr>
            <p:ph idx="1"/>
          </p:nvPr>
        </p:nvSpPr>
        <p:spPr/>
        <p:txBody>
          <a:bodyPr>
            <a:normAutofit fontScale="92500" lnSpcReduction="10000"/>
          </a:bodyPr>
          <a:lstStyle/>
          <a:p>
            <a:r>
              <a:rPr lang="en-US" dirty="0"/>
              <a:t>FST as recognizer: </a:t>
            </a:r>
          </a:p>
          <a:p>
            <a:pPr marL="0" indent="0">
              <a:buNone/>
            </a:pPr>
            <a:r>
              <a:rPr lang="en-US" dirty="0"/>
              <a:t>– a transducer that takes a pair of strings as input and output accept if the string-pair is in the string-pair language, and a reject if it is not.</a:t>
            </a:r>
          </a:p>
          <a:p>
            <a:pPr marL="0" indent="0">
              <a:buNone/>
            </a:pPr>
            <a:r>
              <a:rPr lang="en-US" dirty="0"/>
              <a:t> • FST as generator: </a:t>
            </a:r>
          </a:p>
          <a:p>
            <a:pPr marL="0" indent="0">
              <a:buNone/>
            </a:pPr>
            <a:r>
              <a:rPr lang="en-US" dirty="0"/>
              <a:t>– a machine that outputs pairs of strings of the language. Thus the output is a yes or no, and a pair of output strings. </a:t>
            </a:r>
          </a:p>
          <a:p>
            <a:pPr marL="0" indent="0">
              <a:buNone/>
            </a:pPr>
            <a:r>
              <a:rPr lang="en-US" dirty="0"/>
              <a:t>• FST as transducer: </a:t>
            </a:r>
          </a:p>
          <a:p>
            <a:pPr marL="0" indent="0">
              <a:buNone/>
            </a:pPr>
            <a:r>
              <a:rPr lang="en-US" dirty="0"/>
              <a:t>– A machine that reads a string and outputs another string. </a:t>
            </a:r>
          </a:p>
          <a:p>
            <a:pPr marL="0" indent="0">
              <a:buNone/>
            </a:pPr>
            <a:r>
              <a:rPr lang="en-US" dirty="0"/>
              <a:t>• FST as set relater:</a:t>
            </a:r>
          </a:p>
          <a:p>
            <a:pPr marL="0" indent="0">
              <a:buNone/>
            </a:pPr>
            <a:r>
              <a:rPr lang="en-US" dirty="0"/>
              <a:t> – A machine that computes relation between sets.</a:t>
            </a:r>
            <a:endParaRPr lang="en-IN" dirty="0"/>
          </a:p>
        </p:txBody>
      </p:sp>
    </p:spTree>
    <p:extLst>
      <p:ext uri="{BB962C8B-B14F-4D97-AF65-F5344CB8AC3E}">
        <p14:creationId xmlns:p14="http://schemas.microsoft.com/office/powerpoint/2010/main" val="2088373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0BC7-4907-BC4C-AB6C-DE58DD67E256}"/>
              </a:ext>
            </a:extLst>
          </p:cNvPr>
          <p:cNvSpPr>
            <a:spLocks noGrp="1"/>
          </p:cNvSpPr>
          <p:nvPr>
            <p:ph type="title"/>
          </p:nvPr>
        </p:nvSpPr>
        <p:spPr/>
        <p:txBody>
          <a:bodyPr/>
          <a:lstStyle/>
          <a:p>
            <a:r>
              <a:rPr lang="en-IN" dirty="0"/>
              <a:t>Recognition vs. Analysis </a:t>
            </a:r>
            <a:br>
              <a:rPr lang="en-IN" dirty="0"/>
            </a:br>
            <a:endParaRPr lang="en-IN" dirty="0"/>
          </a:p>
        </p:txBody>
      </p:sp>
      <p:sp>
        <p:nvSpPr>
          <p:cNvPr id="3" name="Content Placeholder 2">
            <a:extLst>
              <a:ext uri="{FF2B5EF4-FFF2-40B4-BE49-F238E27FC236}">
                <a16:creationId xmlns:a16="http://schemas.microsoft.com/office/drawing/2014/main" id="{077752F9-DD0B-DB9F-C2CA-16A0A211D2EC}"/>
              </a:ext>
            </a:extLst>
          </p:cNvPr>
          <p:cNvSpPr>
            <a:spLocks noGrp="1"/>
          </p:cNvSpPr>
          <p:nvPr>
            <p:ph idx="1"/>
          </p:nvPr>
        </p:nvSpPr>
        <p:spPr/>
        <p:txBody>
          <a:bodyPr/>
          <a:lstStyle/>
          <a:p>
            <a:pPr marL="0" indent="0">
              <a:buNone/>
            </a:pPr>
            <a:r>
              <a:rPr lang="en-US" dirty="0"/>
              <a:t>FSAs can recognize (accept) a string, but they don’t tell us its internal structure.</a:t>
            </a:r>
          </a:p>
          <a:p>
            <a:pPr marL="0" indent="0">
              <a:buNone/>
            </a:pPr>
            <a:r>
              <a:rPr lang="en-US" dirty="0"/>
              <a:t>We need is a machine that maps (transduces) the input string into an output string that encodes its structure: </a:t>
            </a:r>
          </a:p>
          <a:p>
            <a:pPr marL="0" indent="0">
              <a:buNone/>
            </a:pPr>
            <a:endParaRPr lang="en-IN" dirty="0"/>
          </a:p>
        </p:txBody>
      </p:sp>
      <p:pic>
        <p:nvPicPr>
          <p:cNvPr id="5" name="Picture 4">
            <a:extLst>
              <a:ext uri="{FF2B5EF4-FFF2-40B4-BE49-F238E27FC236}">
                <a16:creationId xmlns:a16="http://schemas.microsoft.com/office/drawing/2014/main" id="{39E0C210-14D1-E8D5-D5CE-E9879344640F}"/>
              </a:ext>
            </a:extLst>
          </p:cNvPr>
          <p:cNvPicPr>
            <a:picLocks noChangeAspect="1"/>
          </p:cNvPicPr>
          <p:nvPr/>
        </p:nvPicPr>
        <p:blipFill>
          <a:blip r:embed="rId2"/>
          <a:stretch>
            <a:fillRect/>
          </a:stretch>
        </p:blipFill>
        <p:spPr>
          <a:xfrm>
            <a:off x="1295010" y="3931489"/>
            <a:ext cx="8992379" cy="2380411"/>
          </a:xfrm>
          <a:prstGeom prst="rect">
            <a:avLst/>
          </a:prstGeom>
        </p:spPr>
      </p:pic>
    </p:spTree>
    <p:extLst>
      <p:ext uri="{BB962C8B-B14F-4D97-AF65-F5344CB8AC3E}">
        <p14:creationId xmlns:p14="http://schemas.microsoft.com/office/powerpoint/2010/main" val="3883834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CC90-928A-4C3A-4467-86CEAA869530}"/>
              </a:ext>
            </a:extLst>
          </p:cNvPr>
          <p:cNvSpPr>
            <a:spLocks noGrp="1"/>
          </p:cNvSpPr>
          <p:nvPr>
            <p:ph type="title"/>
          </p:nvPr>
        </p:nvSpPr>
        <p:spPr/>
        <p:txBody>
          <a:bodyPr/>
          <a:lstStyle/>
          <a:p>
            <a:r>
              <a:rPr lang="en-IN" dirty="0"/>
              <a:t>Finite-state transducers </a:t>
            </a:r>
          </a:p>
        </p:txBody>
      </p:sp>
      <p:sp>
        <p:nvSpPr>
          <p:cNvPr id="3" name="Content Placeholder 2">
            <a:extLst>
              <a:ext uri="{FF2B5EF4-FFF2-40B4-BE49-F238E27FC236}">
                <a16:creationId xmlns:a16="http://schemas.microsoft.com/office/drawing/2014/main" id="{15567D1A-944E-B31B-84A6-0EAD4EB07888}"/>
              </a:ext>
            </a:extLst>
          </p:cNvPr>
          <p:cNvSpPr>
            <a:spLocks noGrp="1"/>
          </p:cNvSpPr>
          <p:nvPr>
            <p:ph idx="1"/>
          </p:nvPr>
        </p:nvSpPr>
        <p:spPr/>
        <p:txBody>
          <a:bodyPr/>
          <a:lstStyle/>
          <a:p>
            <a:r>
              <a:rPr lang="en-IN" dirty="0"/>
              <a:t>An FST T = Lin ⨉ Lout defines a relation between two regular languages Lin and Lout:</a:t>
            </a:r>
          </a:p>
          <a:p>
            <a:r>
              <a:rPr lang="en-IN" dirty="0"/>
              <a:t> Lin = {cat, cats, fox, foxes, ...} </a:t>
            </a:r>
          </a:p>
          <a:p>
            <a:r>
              <a:rPr lang="en-IN" dirty="0"/>
              <a:t>Lout = {</a:t>
            </a:r>
            <a:r>
              <a:rPr lang="en-IN" dirty="0" err="1"/>
              <a:t>cat+N+sg</a:t>
            </a:r>
            <a:r>
              <a:rPr lang="en-IN" dirty="0"/>
              <a:t>, </a:t>
            </a:r>
            <a:r>
              <a:rPr lang="en-IN" dirty="0" err="1"/>
              <a:t>cat+N+pl</a:t>
            </a:r>
            <a:r>
              <a:rPr lang="en-IN" dirty="0"/>
              <a:t>, </a:t>
            </a:r>
            <a:r>
              <a:rPr lang="en-IN" dirty="0" err="1"/>
              <a:t>fox+N+sg</a:t>
            </a:r>
            <a:r>
              <a:rPr lang="en-IN" dirty="0"/>
              <a:t>, </a:t>
            </a:r>
            <a:r>
              <a:rPr lang="en-IN" dirty="0" err="1"/>
              <a:t>fox+N+pl</a:t>
            </a:r>
            <a:r>
              <a:rPr lang="en-IN" dirty="0"/>
              <a:t> ...} </a:t>
            </a:r>
          </a:p>
          <a:p>
            <a:r>
              <a:rPr lang="en-IN" dirty="0"/>
              <a:t>T = { ⟨cat, </a:t>
            </a:r>
            <a:r>
              <a:rPr lang="en-IN" dirty="0" err="1"/>
              <a:t>cat+N+sg</a:t>
            </a:r>
            <a:r>
              <a:rPr lang="en-IN" dirty="0"/>
              <a:t>⟩, ⟨cats, </a:t>
            </a:r>
            <a:r>
              <a:rPr lang="en-IN" dirty="0" err="1"/>
              <a:t>cat+N+pl</a:t>
            </a:r>
            <a:r>
              <a:rPr lang="en-IN" dirty="0"/>
              <a:t>⟩, ⟨fox, </a:t>
            </a:r>
            <a:r>
              <a:rPr lang="en-IN" dirty="0" err="1"/>
              <a:t>fox+N+sg</a:t>
            </a:r>
            <a:r>
              <a:rPr lang="en-IN" dirty="0"/>
              <a:t>⟩, ⟨foxes, </a:t>
            </a:r>
            <a:r>
              <a:rPr lang="en-IN" dirty="0" err="1"/>
              <a:t>fox+N+pl</a:t>
            </a:r>
            <a:r>
              <a:rPr lang="en-IN" dirty="0"/>
              <a:t>⟩ }</a:t>
            </a:r>
          </a:p>
        </p:txBody>
      </p:sp>
    </p:spTree>
    <p:extLst>
      <p:ext uri="{BB962C8B-B14F-4D97-AF65-F5344CB8AC3E}">
        <p14:creationId xmlns:p14="http://schemas.microsoft.com/office/powerpoint/2010/main" val="417317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94F-676C-1D18-3563-2680970044CD}"/>
              </a:ext>
            </a:extLst>
          </p:cNvPr>
          <p:cNvSpPr>
            <a:spLocks noGrp="1"/>
          </p:cNvSpPr>
          <p:nvPr>
            <p:ph type="title"/>
          </p:nvPr>
        </p:nvSpPr>
        <p:spPr/>
        <p:txBody>
          <a:bodyPr/>
          <a:lstStyle/>
          <a:p>
            <a:r>
              <a:rPr lang="en-IN" dirty="0"/>
              <a:t>Some FST operations </a:t>
            </a:r>
          </a:p>
        </p:txBody>
      </p:sp>
      <p:pic>
        <p:nvPicPr>
          <p:cNvPr id="5" name="Content Placeholder 4">
            <a:extLst>
              <a:ext uri="{FF2B5EF4-FFF2-40B4-BE49-F238E27FC236}">
                <a16:creationId xmlns:a16="http://schemas.microsoft.com/office/drawing/2014/main" id="{7299D314-115D-48D7-322D-54008F969B8B}"/>
              </a:ext>
            </a:extLst>
          </p:cNvPr>
          <p:cNvPicPr>
            <a:picLocks noGrp="1" noChangeAspect="1"/>
          </p:cNvPicPr>
          <p:nvPr>
            <p:ph idx="1"/>
          </p:nvPr>
        </p:nvPicPr>
        <p:blipFill>
          <a:blip r:embed="rId2"/>
          <a:stretch>
            <a:fillRect/>
          </a:stretch>
        </p:blipFill>
        <p:spPr>
          <a:xfrm>
            <a:off x="838200" y="2121071"/>
            <a:ext cx="10515600" cy="3760445"/>
          </a:xfrm>
        </p:spPr>
      </p:pic>
    </p:spTree>
    <p:extLst>
      <p:ext uri="{BB962C8B-B14F-4D97-AF65-F5344CB8AC3E}">
        <p14:creationId xmlns:p14="http://schemas.microsoft.com/office/powerpoint/2010/main" val="2600369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9ADE-9F77-A296-DB50-C56ABAB97BC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4AE4018-86C0-A876-88C9-A6C6B60906C2}"/>
              </a:ext>
            </a:extLst>
          </p:cNvPr>
          <p:cNvPicPr>
            <a:picLocks noGrp="1" noChangeAspect="1"/>
          </p:cNvPicPr>
          <p:nvPr>
            <p:ph idx="1"/>
          </p:nvPr>
        </p:nvPicPr>
        <p:blipFill>
          <a:blip r:embed="rId2"/>
          <a:stretch>
            <a:fillRect/>
          </a:stretch>
        </p:blipFill>
        <p:spPr>
          <a:xfrm>
            <a:off x="1315616" y="1825625"/>
            <a:ext cx="10038184" cy="4351338"/>
          </a:xfrm>
        </p:spPr>
      </p:pic>
    </p:spTree>
    <p:extLst>
      <p:ext uri="{BB962C8B-B14F-4D97-AF65-F5344CB8AC3E}">
        <p14:creationId xmlns:p14="http://schemas.microsoft.com/office/powerpoint/2010/main" val="1667944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F37C-A680-20B3-C624-BD77F38CAC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972B2A-010E-A9EC-57A8-F46A7304ABAD}"/>
              </a:ext>
            </a:extLst>
          </p:cNvPr>
          <p:cNvSpPr>
            <a:spLocks noGrp="1"/>
          </p:cNvSpPr>
          <p:nvPr>
            <p:ph idx="1"/>
          </p:nvPr>
        </p:nvSpPr>
        <p:spPr/>
        <p:txBody>
          <a:bodyPr/>
          <a:lstStyle/>
          <a:p>
            <a:pPr marL="0" indent="0">
              <a:buNone/>
            </a:pPr>
            <a:r>
              <a:rPr lang="en-US" dirty="0"/>
              <a:t>Inversion is useful because it makes it easy to convert a FST-as-parser into an FST as-generator. </a:t>
            </a:r>
          </a:p>
          <a:p>
            <a:pPr marL="0" indent="0">
              <a:buNone/>
            </a:pPr>
            <a:r>
              <a:rPr lang="en-US" dirty="0"/>
              <a:t>• Composition is useful because it allows us to take two transducers than run in series and replace them with one complex transducer. </a:t>
            </a:r>
          </a:p>
          <a:p>
            <a:pPr marL="0" indent="0">
              <a:buNone/>
            </a:pPr>
            <a:r>
              <a:rPr lang="en-US" dirty="0"/>
              <a:t>– T1。T2(S) = T2(T1(S) )</a:t>
            </a:r>
          </a:p>
          <a:p>
            <a:pPr marL="0" indent="0">
              <a:buNone/>
            </a:pPr>
            <a:endParaRPr lang="en-IN" dirty="0"/>
          </a:p>
        </p:txBody>
      </p:sp>
      <p:pic>
        <p:nvPicPr>
          <p:cNvPr id="5" name="Picture 4">
            <a:extLst>
              <a:ext uri="{FF2B5EF4-FFF2-40B4-BE49-F238E27FC236}">
                <a16:creationId xmlns:a16="http://schemas.microsoft.com/office/drawing/2014/main" id="{9A6362E9-786B-767E-F4E3-A19C1BA6941A}"/>
              </a:ext>
            </a:extLst>
          </p:cNvPr>
          <p:cNvPicPr>
            <a:picLocks noChangeAspect="1"/>
          </p:cNvPicPr>
          <p:nvPr/>
        </p:nvPicPr>
        <p:blipFill>
          <a:blip r:embed="rId2"/>
          <a:stretch>
            <a:fillRect/>
          </a:stretch>
        </p:blipFill>
        <p:spPr>
          <a:xfrm>
            <a:off x="2102003" y="4189445"/>
            <a:ext cx="4923948" cy="2514234"/>
          </a:xfrm>
          <a:prstGeom prst="rect">
            <a:avLst/>
          </a:prstGeom>
        </p:spPr>
      </p:pic>
    </p:spTree>
    <p:extLst>
      <p:ext uri="{BB962C8B-B14F-4D97-AF65-F5344CB8AC3E}">
        <p14:creationId xmlns:p14="http://schemas.microsoft.com/office/powerpoint/2010/main" val="669001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5FFB-6593-F61A-4BE9-ABEFA9F2FA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2349E-D72B-E076-B40E-67656D8CD039}"/>
              </a:ext>
            </a:extLst>
          </p:cNvPr>
          <p:cNvSpPr>
            <a:spLocks noGrp="1"/>
          </p:cNvSpPr>
          <p:nvPr>
            <p:ph idx="1"/>
          </p:nvPr>
        </p:nvSpPr>
        <p:spPr/>
        <p:txBody>
          <a:bodyPr/>
          <a:lstStyle/>
          <a:p>
            <a:r>
              <a:rPr lang="en-US" dirty="0"/>
              <a:t>English spelling rules Peculiarities of English spelling (orthography)</a:t>
            </a:r>
          </a:p>
          <a:p>
            <a:r>
              <a:rPr lang="en-US" dirty="0"/>
              <a:t>The same underlying morpheme (e.g. plural-s) can have different orthographic “surface realizations” (-s, -es) </a:t>
            </a:r>
          </a:p>
          <a:p>
            <a:r>
              <a:rPr lang="en-US" dirty="0"/>
              <a:t>This leads to spelling changes at morpheme boundaries: </a:t>
            </a:r>
          </a:p>
          <a:p>
            <a:r>
              <a:rPr lang="en-US" dirty="0"/>
              <a:t>E-insertion: fox +s = foxes </a:t>
            </a:r>
          </a:p>
          <a:p>
            <a:r>
              <a:rPr lang="en-US" dirty="0"/>
              <a:t>E-deletion: make +</a:t>
            </a:r>
            <a:r>
              <a:rPr lang="en-US" dirty="0" err="1"/>
              <a:t>ing</a:t>
            </a:r>
            <a:r>
              <a:rPr lang="en-US" dirty="0"/>
              <a:t> = making</a:t>
            </a:r>
            <a:endParaRPr lang="en-IN" dirty="0"/>
          </a:p>
        </p:txBody>
      </p:sp>
    </p:spTree>
    <p:extLst>
      <p:ext uri="{BB962C8B-B14F-4D97-AF65-F5344CB8AC3E}">
        <p14:creationId xmlns:p14="http://schemas.microsoft.com/office/powerpoint/2010/main" val="2093959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0BE0-E745-0700-8DCD-E3BA915413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3FA2A0-7815-95F1-6FBC-C95485F9C260}"/>
              </a:ext>
            </a:extLst>
          </p:cNvPr>
          <p:cNvSpPr>
            <a:spLocks noGrp="1"/>
          </p:cNvSpPr>
          <p:nvPr>
            <p:ph idx="1"/>
          </p:nvPr>
        </p:nvSpPr>
        <p:spPr/>
        <p:txBody>
          <a:bodyPr/>
          <a:lstStyle/>
          <a:p>
            <a:r>
              <a:rPr lang="en-IN" dirty="0"/>
              <a:t>Intermediate representations </a:t>
            </a:r>
          </a:p>
          <a:p>
            <a:r>
              <a:rPr lang="en-IN" dirty="0"/>
              <a:t>English plural -s: cat ⇒ cats dog ⇒ dogs but: fox ⇒ foxes, bus ⇒ buses buzz ⇒ buzzes </a:t>
            </a:r>
          </a:p>
          <a:p>
            <a:r>
              <a:rPr lang="en-IN" dirty="0"/>
              <a:t>We define an intermediate representation to capture morpheme boundaries (^) and word boundaries (#): Lexicon: </a:t>
            </a:r>
          </a:p>
          <a:p>
            <a:r>
              <a:rPr lang="en-IN" dirty="0" err="1"/>
              <a:t>cat+N+PL</a:t>
            </a:r>
            <a:r>
              <a:rPr lang="en-IN" dirty="0"/>
              <a:t>, </a:t>
            </a:r>
            <a:r>
              <a:rPr lang="en-IN" dirty="0" err="1"/>
              <a:t>fox+N+PL</a:t>
            </a:r>
            <a:r>
              <a:rPr lang="en-IN" dirty="0"/>
              <a:t> </a:t>
            </a:r>
          </a:p>
          <a:p>
            <a:r>
              <a:rPr lang="en-IN" dirty="0"/>
              <a:t>Intermediate representation: </a:t>
            </a:r>
            <a:r>
              <a:rPr lang="en-IN" dirty="0" err="1"/>
              <a:t>cat^s</a:t>
            </a:r>
            <a:r>
              <a:rPr lang="en-IN" dirty="0"/>
              <a:t>#, </a:t>
            </a:r>
            <a:r>
              <a:rPr lang="en-IN" dirty="0" err="1"/>
              <a:t>fox^s</a:t>
            </a:r>
            <a:r>
              <a:rPr lang="en-IN" dirty="0"/>
              <a:t># </a:t>
            </a:r>
            <a:r>
              <a:rPr lang="ja-JP" altLang="en-US" dirty="0"/>
              <a:t> </a:t>
            </a:r>
            <a:r>
              <a:rPr lang="en-IN" dirty="0"/>
              <a:t>Surface string: cats foxes Intermediate-to-Surface Spelling Rule: If plural ‘s’ follows a morpheme ending in ‘</a:t>
            </a:r>
            <a:r>
              <a:rPr lang="en-IN" dirty="0" err="1"/>
              <a:t>x’,‘z</a:t>
            </a:r>
            <a:r>
              <a:rPr lang="en-IN" dirty="0"/>
              <a:t>’ or ‘s’, insert ‘e’.</a:t>
            </a:r>
          </a:p>
        </p:txBody>
      </p:sp>
    </p:spTree>
    <p:extLst>
      <p:ext uri="{BB962C8B-B14F-4D97-AF65-F5344CB8AC3E}">
        <p14:creationId xmlns:p14="http://schemas.microsoft.com/office/powerpoint/2010/main" val="49410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A93D-9AB9-CA70-DD9D-EFEABB03B4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448693-312C-8800-77C1-2A4F3080F366}"/>
              </a:ext>
            </a:extLst>
          </p:cNvPr>
          <p:cNvSpPr>
            <a:spLocks noGrp="1"/>
          </p:cNvSpPr>
          <p:nvPr>
            <p:ph idx="1"/>
          </p:nvPr>
        </p:nvSpPr>
        <p:spPr/>
        <p:txBody>
          <a:bodyPr/>
          <a:lstStyle/>
          <a:p>
            <a:r>
              <a:rPr lang="en-US" dirty="0"/>
              <a:t>Prefixes and suffixes are often called concatenative morphology. </a:t>
            </a:r>
          </a:p>
          <a:p>
            <a:r>
              <a:rPr lang="en-US" dirty="0"/>
              <a:t>A number of languages have extensive non-concatenative morphology.</a:t>
            </a:r>
          </a:p>
          <a:p>
            <a:pPr marL="0" indent="0">
              <a:buNone/>
            </a:pPr>
            <a:r>
              <a:rPr lang="en-US" dirty="0"/>
              <a:t>Two broad classes of ways to form words from morphemes: – </a:t>
            </a:r>
            <a:r>
              <a:rPr lang="en-US" u="sng" dirty="0"/>
              <a:t>Inflection: </a:t>
            </a:r>
            <a:r>
              <a:rPr lang="en-US" dirty="0"/>
              <a:t>the combination of a word stem with a grammatical morpheme, usually resulting in a word of the same class as the original term, and usually filling some syntactic function like agreement, and – </a:t>
            </a:r>
            <a:r>
              <a:rPr lang="en-US" u="sng" dirty="0"/>
              <a:t>Derivation</a:t>
            </a:r>
            <a:r>
              <a:rPr lang="en-US" dirty="0"/>
              <a:t>: the combination of a word stem with a grammatical morpheme, usually resulting in a word of a different class, often with a meaning hard to predict exactly. </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9F91DBC-7630-2E17-DBE1-DCB5EB91EAAD}"/>
                  </a:ext>
                </a:extLst>
              </p14:cNvPr>
              <p14:cNvContentPartPr/>
              <p14:nvPr/>
            </p14:nvContentPartPr>
            <p14:xfrm>
              <a:off x="1123920" y="3956040"/>
              <a:ext cx="8731800" cy="476640"/>
            </p14:xfrm>
          </p:contentPart>
        </mc:Choice>
        <mc:Fallback xmlns="">
          <p:pic>
            <p:nvPicPr>
              <p:cNvPr id="4" name="Ink 3">
                <a:extLst>
                  <a:ext uri="{FF2B5EF4-FFF2-40B4-BE49-F238E27FC236}">
                    <a16:creationId xmlns:a16="http://schemas.microsoft.com/office/drawing/2014/main" id="{B9F91DBC-7630-2E17-DBE1-DCB5EB91EAAD}"/>
                  </a:ext>
                </a:extLst>
              </p:cNvPr>
              <p:cNvPicPr/>
              <p:nvPr/>
            </p:nvPicPr>
            <p:blipFill>
              <a:blip r:embed="rId3"/>
              <a:stretch>
                <a:fillRect/>
              </a:stretch>
            </p:blipFill>
            <p:spPr>
              <a:xfrm>
                <a:off x="1114560" y="3946680"/>
                <a:ext cx="8750520" cy="495360"/>
              </a:xfrm>
              <a:prstGeom prst="rect">
                <a:avLst/>
              </a:prstGeom>
            </p:spPr>
          </p:pic>
        </mc:Fallback>
      </mc:AlternateContent>
    </p:spTree>
    <p:extLst>
      <p:ext uri="{BB962C8B-B14F-4D97-AF65-F5344CB8AC3E}">
        <p14:creationId xmlns:p14="http://schemas.microsoft.com/office/powerpoint/2010/main" val="408497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2D30-15D8-1484-37C3-53FCEAC5EC8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8793DE-17A3-D63A-7D8D-A3953D56DE54}"/>
              </a:ext>
            </a:extLst>
          </p:cNvPr>
          <p:cNvPicPr>
            <a:picLocks noGrp="1" noChangeAspect="1"/>
          </p:cNvPicPr>
          <p:nvPr>
            <p:ph idx="1"/>
          </p:nvPr>
        </p:nvPicPr>
        <p:blipFill>
          <a:blip r:embed="rId2"/>
          <a:stretch>
            <a:fillRect/>
          </a:stretch>
        </p:blipFill>
        <p:spPr>
          <a:xfrm>
            <a:off x="531845" y="365125"/>
            <a:ext cx="10821955" cy="5811838"/>
          </a:xfrm>
        </p:spPr>
      </p:pic>
    </p:spTree>
    <p:extLst>
      <p:ext uri="{BB962C8B-B14F-4D97-AF65-F5344CB8AC3E}">
        <p14:creationId xmlns:p14="http://schemas.microsoft.com/office/powerpoint/2010/main" val="207372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44BF-E927-4DC3-411A-EF897B88EF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BEDC4F-5DC8-CFA1-98AD-C988AB832DA2}"/>
              </a:ext>
            </a:extLst>
          </p:cNvPr>
          <p:cNvSpPr>
            <a:spLocks noGrp="1"/>
          </p:cNvSpPr>
          <p:nvPr>
            <p:ph idx="1"/>
          </p:nvPr>
        </p:nvSpPr>
        <p:spPr>
          <a:xfrm>
            <a:off x="838200" y="1027906"/>
            <a:ext cx="10515600" cy="4351338"/>
          </a:xfrm>
        </p:spPr>
        <p:txBody>
          <a:bodyPr/>
          <a:lstStyle/>
          <a:p>
            <a:r>
              <a:rPr lang="en-US" dirty="0"/>
              <a:t>Finite-State Morphological Parsing Orthographic Rules and FSTs </a:t>
            </a:r>
          </a:p>
          <a:p>
            <a:r>
              <a:rPr lang="en-US" dirty="0"/>
              <a:t> Spelling rules (or orthographic rules) Name Description of Rule–</a:t>
            </a:r>
          </a:p>
          <a:p>
            <a:endParaRPr lang="en-US" dirty="0"/>
          </a:p>
          <a:p>
            <a:pPr marL="0" indent="0">
              <a:buNone/>
            </a:pPr>
            <a:endParaRPr lang="en-US" dirty="0"/>
          </a:p>
          <a:p>
            <a:endParaRPr lang="en-US" dirty="0"/>
          </a:p>
          <a:p>
            <a:endParaRPr lang="en-US" dirty="0"/>
          </a:p>
          <a:p>
            <a:r>
              <a:rPr lang="en-US" dirty="0"/>
              <a:t>These spelling changes can be thought as taking as input a simple concatenation of morphemes and producing as output a slightly-modified concatenation of morph</a:t>
            </a:r>
          </a:p>
          <a:p>
            <a:endParaRPr lang="en-IN" dirty="0"/>
          </a:p>
        </p:txBody>
      </p:sp>
      <p:pic>
        <p:nvPicPr>
          <p:cNvPr id="5" name="Picture 4">
            <a:extLst>
              <a:ext uri="{FF2B5EF4-FFF2-40B4-BE49-F238E27FC236}">
                <a16:creationId xmlns:a16="http://schemas.microsoft.com/office/drawing/2014/main" id="{5AD0154A-5A6A-21E6-9E00-65EEECEF6B2A}"/>
              </a:ext>
            </a:extLst>
          </p:cNvPr>
          <p:cNvPicPr>
            <a:picLocks noChangeAspect="1"/>
          </p:cNvPicPr>
          <p:nvPr/>
        </p:nvPicPr>
        <p:blipFill>
          <a:blip r:embed="rId2"/>
          <a:stretch>
            <a:fillRect/>
          </a:stretch>
        </p:blipFill>
        <p:spPr>
          <a:xfrm>
            <a:off x="2047368" y="2113305"/>
            <a:ext cx="7201524" cy="1828958"/>
          </a:xfrm>
          <a:prstGeom prst="rect">
            <a:avLst/>
          </a:prstGeom>
        </p:spPr>
      </p:pic>
      <p:pic>
        <p:nvPicPr>
          <p:cNvPr id="7" name="Picture 6">
            <a:extLst>
              <a:ext uri="{FF2B5EF4-FFF2-40B4-BE49-F238E27FC236}">
                <a16:creationId xmlns:a16="http://schemas.microsoft.com/office/drawing/2014/main" id="{339A4AD3-6B7D-3FE2-6852-27C1637967EB}"/>
              </a:ext>
            </a:extLst>
          </p:cNvPr>
          <p:cNvPicPr>
            <a:picLocks noChangeAspect="1"/>
          </p:cNvPicPr>
          <p:nvPr/>
        </p:nvPicPr>
        <p:blipFill>
          <a:blip r:embed="rId3"/>
          <a:stretch>
            <a:fillRect/>
          </a:stretch>
        </p:blipFill>
        <p:spPr>
          <a:xfrm>
            <a:off x="3489649" y="5293279"/>
            <a:ext cx="5225143" cy="1272650"/>
          </a:xfrm>
          <a:prstGeom prst="rect">
            <a:avLst/>
          </a:prstGeom>
        </p:spPr>
      </p:pic>
    </p:spTree>
    <p:extLst>
      <p:ext uri="{BB962C8B-B14F-4D97-AF65-F5344CB8AC3E}">
        <p14:creationId xmlns:p14="http://schemas.microsoft.com/office/powerpoint/2010/main" val="1780255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EAE5-577B-2F65-18C5-E880A34F901F}"/>
              </a:ext>
            </a:extLst>
          </p:cNvPr>
          <p:cNvSpPr>
            <a:spLocks noGrp="1"/>
          </p:cNvSpPr>
          <p:nvPr>
            <p:ph type="title"/>
          </p:nvPr>
        </p:nvSpPr>
        <p:spPr/>
        <p:txBody>
          <a:bodyPr/>
          <a:lstStyle/>
          <a:p>
            <a:r>
              <a:rPr lang="en-IN" dirty="0"/>
              <a:t>FST composition/cascade:</a:t>
            </a:r>
          </a:p>
        </p:txBody>
      </p:sp>
      <p:pic>
        <p:nvPicPr>
          <p:cNvPr id="5" name="Content Placeholder 4">
            <a:extLst>
              <a:ext uri="{FF2B5EF4-FFF2-40B4-BE49-F238E27FC236}">
                <a16:creationId xmlns:a16="http://schemas.microsoft.com/office/drawing/2014/main" id="{7E66638E-A865-0AF7-7DC3-93257B79858B}"/>
              </a:ext>
            </a:extLst>
          </p:cNvPr>
          <p:cNvPicPr>
            <a:picLocks noGrp="1" noChangeAspect="1"/>
          </p:cNvPicPr>
          <p:nvPr>
            <p:ph idx="1"/>
          </p:nvPr>
        </p:nvPicPr>
        <p:blipFill>
          <a:blip r:embed="rId2"/>
          <a:stretch>
            <a:fillRect/>
          </a:stretch>
        </p:blipFill>
        <p:spPr>
          <a:xfrm>
            <a:off x="3135373" y="1859888"/>
            <a:ext cx="5921253" cy="4282811"/>
          </a:xfrm>
        </p:spPr>
      </p:pic>
    </p:spTree>
    <p:extLst>
      <p:ext uri="{BB962C8B-B14F-4D97-AF65-F5344CB8AC3E}">
        <p14:creationId xmlns:p14="http://schemas.microsoft.com/office/powerpoint/2010/main" val="3857186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896D-C822-3D0B-AA30-0C8AAF935208}"/>
              </a:ext>
            </a:extLst>
          </p:cNvPr>
          <p:cNvSpPr>
            <a:spLocks noGrp="1"/>
          </p:cNvSpPr>
          <p:nvPr>
            <p:ph type="title"/>
          </p:nvPr>
        </p:nvSpPr>
        <p:spPr/>
        <p:txBody>
          <a:bodyPr/>
          <a:lstStyle/>
          <a:p>
            <a:r>
              <a:rPr lang="en-IN" dirty="0"/>
              <a:t>Deterministic Finite Automata</a:t>
            </a:r>
          </a:p>
        </p:txBody>
      </p:sp>
      <p:sp>
        <p:nvSpPr>
          <p:cNvPr id="3" name="Content Placeholder 2">
            <a:extLst>
              <a:ext uri="{FF2B5EF4-FFF2-40B4-BE49-F238E27FC236}">
                <a16:creationId xmlns:a16="http://schemas.microsoft.com/office/drawing/2014/main" id="{50C59A59-C749-58EC-9EA8-4DD1CBB675FC}"/>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DFA refers to deterministic finite automata. Deterministic refers to the uniqueness of the computation. The finite automata are called deterministic finite automata if the machine is read an input string one symbol at a time.</a:t>
            </a:r>
          </a:p>
          <a:p>
            <a:pPr algn="just">
              <a:buFont typeface="Arial" panose="020B0604020202020204" pitchFamily="34" charset="0"/>
              <a:buChar char="•"/>
            </a:pPr>
            <a:r>
              <a:rPr lang="en-US" b="0" i="0" dirty="0">
                <a:solidFill>
                  <a:srgbClr val="000000"/>
                </a:solidFill>
                <a:effectLst/>
                <a:latin typeface="inter-regular"/>
              </a:rPr>
              <a:t>In DFA, there is only one path for specific input from the current state to the next state.</a:t>
            </a:r>
          </a:p>
          <a:p>
            <a:pPr marL="0" indent="0">
              <a:buNone/>
            </a:pPr>
            <a:endParaRPr lang="en-IN" dirty="0"/>
          </a:p>
        </p:txBody>
      </p:sp>
    </p:spTree>
    <p:extLst>
      <p:ext uri="{BB962C8B-B14F-4D97-AF65-F5344CB8AC3E}">
        <p14:creationId xmlns:p14="http://schemas.microsoft.com/office/powerpoint/2010/main" val="3109767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C7AA-B5F2-2B73-33E4-89A78B0A4C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B0E57F-3BEE-4A3A-F93E-D088F7833FA3}"/>
              </a:ext>
            </a:extLst>
          </p:cNvPr>
          <p:cNvSpPr>
            <a:spLocks noGrp="1"/>
          </p:cNvSpPr>
          <p:nvPr>
            <p:ph idx="1"/>
          </p:nvPr>
        </p:nvSpPr>
        <p:spPr/>
        <p:txBody>
          <a:bodyPr/>
          <a:lstStyle/>
          <a:p>
            <a:r>
              <a:rPr lang="en-US" b="0" i="0" dirty="0">
                <a:solidFill>
                  <a:srgbClr val="333333"/>
                </a:solidFill>
                <a:effectLst/>
                <a:latin typeface="inter-regular"/>
              </a:rPr>
              <a:t>A DFA is a collection of 5-tuples same as we described in the definition of FA.</a:t>
            </a:r>
          </a:p>
          <a:p>
            <a:pPr algn="just">
              <a:buFont typeface="+mj-lt"/>
              <a:buAutoNum type="arabicPeriod"/>
            </a:pPr>
            <a:r>
              <a:rPr lang="en-US" b="0" i="0" dirty="0">
                <a:solidFill>
                  <a:srgbClr val="000000"/>
                </a:solidFill>
                <a:effectLst/>
                <a:latin typeface="inter-regular"/>
              </a:rPr>
              <a:t>Q: finite set of states  </a:t>
            </a:r>
          </a:p>
          <a:p>
            <a:pPr algn="just">
              <a:buFont typeface="+mj-lt"/>
              <a:buAutoNum type="arabicPeriod"/>
            </a:pPr>
            <a:r>
              <a:rPr lang="en-US" b="0" i="0" dirty="0">
                <a:solidFill>
                  <a:srgbClr val="000000"/>
                </a:solidFill>
                <a:effectLst/>
                <a:latin typeface="inter-regular"/>
              </a:rPr>
              <a:t>∑: finite set of the input symbol  </a:t>
            </a:r>
          </a:p>
          <a:p>
            <a:pPr algn="just">
              <a:buFont typeface="+mj-lt"/>
              <a:buAutoNum type="arabicPeriod"/>
            </a:pPr>
            <a:r>
              <a:rPr lang="en-US" b="0" i="0" dirty="0">
                <a:solidFill>
                  <a:srgbClr val="000000"/>
                </a:solidFill>
                <a:effectLst/>
                <a:latin typeface="inter-regular"/>
              </a:rPr>
              <a:t>q0: initial state   </a:t>
            </a:r>
          </a:p>
          <a:p>
            <a:pPr algn="just">
              <a:buFont typeface="+mj-lt"/>
              <a:buAutoNum type="arabicPeriod"/>
            </a:pPr>
            <a:r>
              <a:rPr lang="en-US" b="0" i="0" dirty="0">
                <a:solidFill>
                  <a:srgbClr val="000000"/>
                </a:solidFill>
                <a:effectLst/>
                <a:latin typeface="inter-regular"/>
              </a:rPr>
              <a:t>F: </a:t>
            </a:r>
            <a:r>
              <a:rPr lang="en-US" b="1" i="0" dirty="0">
                <a:solidFill>
                  <a:srgbClr val="006699"/>
                </a:solidFill>
                <a:effectLst/>
                <a:latin typeface="inter-regular"/>
              </a:rPr>
              <a:t>final</a:t>
            </a:r>
            <a:r>
              <a:rPr lang="en-US" b="0" i="0" dirty="0">
                <a:solidFill>
                  <a:srgbClr val="000000"/>
                </a:solidFill>
                <a:effectLst/>
                <a:latin typeface="inter-regular"/>
              </a:rPr>
              <a:t> state  </a:t>
            </a:r>
          </a:p>
          <a:p>
            <a:pPr algn="just">
              <a:buFont typeface="+mj-lt"/>
              <a:buAutoNum type="arabicPeriod"/>
            </a:pPr>
            <a:r>
              <a:rPr lang="en-US" b="0" i="0" dirty="0">
                <a:solidFill>
                  <a:srgbClr val="000000"/>
                </a:solidFill>
                <a:effectLst/>
                <a:latin typeface="inter-regular"/>
              </a:rPr>
              <a:t>δ: Transition function  </a:t>
            </a:r>
          </a:p>
          <a:p>
            <a:pPr marL="0" indent="0" algn="just">
              <a:buNone/>
            </a:pPr>
            <a:r>
              <a:rPr lang="en-US" b="0" i="0" dirty="0">
                <a:solidFill>
                  <a:srgbClr val="333333"/>
                </a:solidFill>
                <a:effectLst/>
                <a:latin typeface="inter-regular"/>
              </a:rPr>
              <a:t>Transition function can be defined as:</a:t>
            </a:r>
            <a:r>
              <a:rPr lang="el-GR" b="0" i="0" dirty="0">
                <a:solidFill>
                  <a:srgbClr val="000000"/>
                </a:solidFill>
                <a:effectLst/>
                <a:latin typeface="inter-regular"/>
              </a:rPr>
              <a:t>δ: </a:t>
            </a:r>
            <a:r>
              <a:rPr lang="en-IN" b="0" i="0" dirty="0">
                <a:solidFill>
                  <a:srgbClr val="000000"/>
                </a:solidFill>
                <a:effectLst/>
                <a:latin typeface="inter-regular"/>
              </a:rPr>
              <a:t>Q x ∑→Q  </a:t>
            </a:r>
          </a:p>
          <a:p>
            <a:pPr marL="0" indent="0" algn="just">
              <a:buNone/>
            </a:pPr>
            <a:endParaRPr lang="en-US" b="0" i="0" dirty="0">
              <a:solidFill>
                <a:srgbClr val="000000"/>
              </a:solidFill>
              <a:effectLst/>
              <a:latin typeface="inter-regular"/>
            </a:endParaRPr>
          </a:p>
          <a:p>
            <a:pPr marL="0" indent="0">
              <a:buNone/>
            </a:pPr>
            <a:endParaRPr lang="en-IN" dirty="0"/>
          </a:p>
        </p:txBody>
      </p:sp>
    </p:spTree>
    <p:extLst>
      <p:ext uri="{BB962C8B-B14F-4D97-AF65-F5344CB8AC3E}">
        <p14:creationId xmlns:p14="http://schemas.microsoft.com/office/powerpoint/2010/main" val="1747846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EACF-1AC1-3C69-2576-5ED66112ED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8017F7-9B2A-D486-D448-52B0AC0F728E}"/>
              </a:ext>
            </a:extLst>
          </p:cNvPr>
          <p:cNvSpPr>
            <a:spLocks noGrp="1"/>
          </p:cNvSpPr>
          <p:nvPr>
            <p:ph idx="1"/>
          </p:nvPr>
        </p:nvSpPr>
        <p:spPr>
          <a:xfrm>
            <a:off x="726233" y="1984245"/>
            <a:ext cx="10515600" cy="4351338"/>
          </a:xfrm>
        </p:spPr>
        <p:txBody>
          <a:bodyPr/>
          <a:lstStyle/>
          <a:p>
            <a:pPr algn="just">
              <a:buFont typeface="+mj-lt"/>
              <a:buAutoNum type="arabicPeriod"/>
            </a:pPr>
            <a:r>
              <a:rPr lang="en-IN" b="0" i="0" dirty="0">
                <a:solidFill>
                  <a:srgbClr val="000000"/>
                </a:solidFill>
                <a:effectLst/>
                <a:latin typeface="inter-regular"/>
              </a:rPr>
              <a:t>Q = {q0, q1, q2}  </a:t>
            </a:r>
          </a:p>
          <a:p>
            <a:pPr algn="just">
              <a:buFont typeface="+mj-lt"/>
              <a:buAutoNum type="arabicPeriod"/>
            </a:pPr>
            <a:r>
              <a:rPr lang="en-IN" b="0" i="0" dirty="0">
                <a:solidFill>
                  <a:srgbClr val="000000"/>
                </a:solidFill>
                <a:effectLst/>
                <a:latin typeface="inter-regular"/>
              </a:rPr>
              <a:t>∑ = {</a:t>
            </a:r>
            <a:r>
              <a:rPr lang="en-IN" b="0" i="0" dirty="0">
                <a:solidFill>
                  <a:srgbClr val="C00000"/>
                </a:solidFill>
                <a:effectLst/>
                <a:latin typeface="inter-regular"/>
              </a:rPr>
              <a:t>0</a:t>
            </a:r>
            <a:r>
              <a:rPr lang="en-IN" b="0" i="0" dirty="0">
                <a:solidFill>
                  <a:srgbClr val="000000"/>
                </a:solidFill>
                <a:effectLst/>
                <a:latin typeface="inter-regular"/>
              </a:rPr>
              <a:t>, </a:t>
            </a:r>
            <a:r>
              <a:rPr lang="en-IN" b="0" i="0" dirty="0">
                <a:solidFill>
                  <a:srgbClr val="C00000"/>
                </a:solidFill>
                <a:effectLst/>
                <a:latin typeface="inter-regular"/>
              </a:rPr>
              <a:t>1</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q0 = {q0}  </a:t>
            </a:r>
          </a:p>
          <a:p>
            <a:pPr algn="just">
              <a:buFont typeface="+mj-lt"/>
              <a:buAutoNum type="arabicPeriod"/>
            </a:pPr>
            <a:r>
              <a:rPr lang="en-IN" b="0" i="0" dirty="0">
                <a:solidFill>
                  <a:srgbClr val="000000"/>
                </a:solidFill>
                <a:effectLst/>
                <a:latin typeface="inter-regular"/>
              </a:rPr>
              <a:t>F = {q2}  </a:t>
            </a:r>
          </a:p>
          <a:p>
            <a:pPr marL="0" indent="0">
              <a:buNone/>
            </a:pPr>
            <a:endParaRPr lang="en-IN" dirty="0"/>
          </a:p>
        </p:txBody>
      </p:sp>
      <p:pic>
        <p:nvPicPr>
          <p:cNvPr id="5" name="Picture 4">
            <a:extLst>
              <a:ext uri="{FF2B5EF4-FFF2-40B4-BE49-F238E27FC236}">
                <a16:creationId xmlns:a16="http://schemas.microsoft.com/office/drawing/2014/main" id="{4C2E3312-332B-3A27-DB71-420DA4C68303}"/>
              </a:ext>
            </a:extLst>
          </p:cNvPr>
          <p:cNvPicPr>
            <a:picLocks noChangeAspect="1"/>
          </p:cNvPicPr>
          <p:nvPr/>
        </p:nvPicPr>
        <p:blipFill>
          <a:blip r:embed="rId2"/>
          <a:stretch>
            <a:fillRect/>
          </a:stretch>
        </p:blipFill>
        <p:spPr>
          <a:xfrm>
            <a:off x="5486399" y="2274470"/>
            <a:ext cx="5538620" cy="2309060"/>
          </a:xfrm>
          <a:prstGeom prst="rect">
            <a:avLst/>
          </a:prstGeom>
        </p:spPr>
      </p:pic>
      <p:pic>
        <p:nvPicPr>
          <p:cNvPr id="7" name="Picture 6">
            <a:extLst>
              <a:ext uri="{FF2B5EF4-FFF2-40B4-BE49-F238E27FC236}">
                <a16:creationId xmlns:a16="http://schemas.microsoft.com/office/drawing/2014/main" id="{7CDA0DDD-ACC0-737C-9805-D237BEABE3F8}"/>
              </a:ext>
            </a:extLst>
          </p:cNvPr>
          <p:cNvPicPr>
            <a:picLocks noChangeAspect="1"/>
          </p:cNvPicPr>
          <p:nvPr/>
        </p:nvPicPr>
        <p:blipFill>
          <a:blip r:embed="rId3"/>
          <a:stretch>
            <a:fillRect/>
          </a:stretch>
        </p:blipFill>
        <p:spPr>
          <a:xfrm>
            <a:off x="1104467" y="4583530"/>
            <a:ext cx="4991533" cy="1074513"/>
          </a:xfrm>
          <a:prstGeom prst="rect">
            <a:avLst/>
          </a:prstGeom>
        </p:spPr>
      </p:pic>
    </p:spTree>
    <p:extLst>
      <p:ext uri="{BB962C8B-B14F-4D97-AF65-F5344CB8AC3E}">
        <p14:creationId xmlns:p14="http://schemas.microsoft.com/office/powerpoint/2010/main" val="377938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CFA7-006D-7C65-83E5-AC28DFF5EA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6F8836-D3D8-1C15-6AFC-418A2AB51A58}"/>
              </a:ext>
            </a:extLst>
          </p:cNvPr>
          <p:cNvSpPr>
            <a:spLocks noGrp="1"/>
          </p:cNvSpPr>
          <p:nvPr>
            <p:ph idx="1"/>
          </p:nvPr>
        </p:nvSpPr>
        <p:spPr/>
        <p:txBody>
          <a:bodyPr/>
          <a:lstStyle/>
          <a:p>
            <a:pPr marL="0" indent="0">
              <a:buNone/>
            </a:pPr>
            <a:r>
              <a:rPr lang="en-US" b="0" i="0" dirty="0">
                <a:solidFill>
                  <a:srgbClr val="333333"/>
                </a:solidFill>
                <a:effectLst/>
                <a:latin typeface="inter-regular"/>
              </a:rPr>
              <a:t>DFA with ∑ = {0, 1} accepts all starting with 0.</a:t>
            </a:r>
          </a:p>
          <a:p>
            <a:pPr marL="0" indent="0">
              <a:buNone/>
            </a:pPr>
            <a:endParaRPr lang="en-IN" dirty="0"/>
          </a:p>
        </p:txBody>
      </p:sp>
      <p:pic>
        <p:nvPicPr>
          <p:cNvPr id="5" name="Picture 4">
            <a:extLst>
              <a:ext uri="{FF2B5EF4-FFF2-40B4-BE49-F238E27FC236}">
                <a16:creationId xmlns:a16="http://schemas.microsoft.com/office/drawing/2014/main" id="{BA6B222B-3CD8-14BE-0EDC-A078C8DBC33D}"/>
              </a:ext>
            </a:extLst>
          </p:cNvPr>
          <p:cNvPicPr>
            <a:picLocks noChangeAspect="1"/>
          </p:cNvPicPr>
          <p:nvPr/>
        </p:nvPicPr>
        <p:blipFill>
          <a:blip r:embed="rId2"/>
          <a:stretch>
            <a:fillRect/>
          </a:stretch>
        </p:blipFill>
        <p:spPr>
          <a:xfrm>
            <a:off x="2100480" y="2853156"/>
            <a:ext cx="3475021" cy="1562235"/>
          </a:xfrm>
          <a:prstGeom prst="rect">
            <a:avLst/>
          </a:prstGeom>
        </p:spPr>
      </p:pic>
      <p:sp>
        <p:nvSpPr>
          <p:cNvPr id="7" name="TextBox 6">
            <a:extLst>
              <a:ext uri="{FF2B5EF4-FFF2-40B4-BE49-F238E27FC236}">
                <a16:creationId xmlns:a16="http://schemas.microsoft.com/office/drawing/2014/main" id="{AFFD7A39-503F-BA9B-CA92-A09413543E90}"/>
              </a:ext>
            </a:extLst>
          </p:cNvPr>
          <p:cNvSpPr txBox="1"/>
          <p:nvPr/>
        </p:nvSpPr>
        <p:spPr>
          <a:xfrm>
            <a:off x="1406589" y="4579185"/>
            <a:ext cx="10135377" cy="923330"/>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In the above diagram, we can see that on given 0 as input to DFA in state q0 the DFA changes state to q1 and always go to final state q1 on starting input 0. It can accept 00, 01, 000, 001....etc. It can't accept any string which starts with 1, because it will never go to final state on a string starting with 1.</a:t>
            </a:r>
          </a:p>
        </p:txBody>
      </p:sp>
    </p:spTree>
    <p:extLst>
      <p:ext uri="{BB962C8B-B14F-4D97-AF65-F5344CB8AC3E}">
        <p14:creationId xmlns:p14="http://schemas.microsoft.com/office/powerpoint/2010/main" val="3369541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386D-F3E0-C55D-A00C-087C12CC97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DFFA47-4D5C-818A-77F3-944912FB5D6F}"/>
              </a:ext>
            </a:extLst>
          </p:cNvPr>
          <p:cNvSpPr>
            <a:spLocks noGrp="1"/>
          </p:cNvSpPr>
          <p:nvPr>
            <p:ph idx="1"/>
          </p:nvPr>
        </p:nvSpPr>
        <p:spPr/>
        <p:txBody>
          <a:bodyPr/>
          <a:lstStyle/>
          <a:p>
            <a:r>
              <a:rPr lang="en-US" b="0" i="0" dirty="0">
                <a:solidFill>
                  <a:srgbClr val="333333"/>
                </a:solidFill>
                <a:effectLst/>
                <a:latin typeface="inter-regular"/>
              </a:rPr>
              <a:t>DFA with ∑ = {0, 1} accepts all ending with 0.</a:t>
            </a:r>
          </a:p>
          <a:p>
            <a:pPr marL="0" indent="0">
              <a:buNone/>
            </a:pPr>
            <a:endParaRPr lang="en-IN" dirty="0"/>
          </a:p>
        </p:txBody>
      </p:sp>
      <p:pic>
        <p:nvPicPr>
          <p:cNvPr id="5" name="Picture 4">
            <a:extLst>
              <a:ext uri="{FF2B5EF4-FFF2-40B4-BE49-F238E27FC236}">
                <a16:creationId xmlns:a16="http://schemas.microsoft.com/office/drawing/2014/main" id="{9E8700F3-C9EA-BFF7-5BF2-F6325CFA78A0}"/>
              </a:ext>
            </a:extLst>
          </p:cNvPr>
          <p:cNvPicPr>
            <a:picLocks noChangeAspect="1"/>
          </p:cNvPicPr>
          <p:nvPr/>
        </p:nvPicPr>
        <p:blipFill>
          <a:blip r:embed="rId2"/>
          <a:stretch>
            <a:fillRect/>
          </a:stretch>
        </p:blipFill>
        <p:spPr>
          <a:xfrm>
            <a:off x="1033860" y="2831522"/>
            <a:ext cx="9509732" cy="3074756"/>
          </a:xfrm>
          <a:prstGeom prst="rect">
            <a:avLst/>
          </a:prstGeom>
        </p:spPr>
      </p:pic>
    </p:spTree>
    <p:extLst>
      <p:ext uri="{BB962C8B-B14F-4D97-AF65-F5344CB8AC3E}">
        <p14:creationId xmlns:p14="http://schemas.microsoft.com/office/powerpoint/2010/main" val="1075154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F871-F84D-28DF-A453-18FE27A723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8AF0A3-1D29-5620-CA4C-FEB2234D1552}"/>
              </a:ext>
            </a:extLst>
          </p:cNvPr>
          <p:cNvSpPr>
            <a:spLocks noGrp="1"/>
          </p:cNvSpPr>
          <p:nvPr>
            <p:ph idx="1"/>
          </p:nvPr>
        </p:nvSpPr>
        <p:spPr/>
        <p:txBody>
          <a:bodyPr/>
          <a:lstStyle/>
          <a:p>
            <a:r>
              <a:rPr lang="en-US" b="0" i="0" dirty="0">
                <a:solidFill>
                  <a:srgbClr val="333333"/>
                </a:solidFill>
                <a:effectLst/>
                <a:latin typeface="inter-regular"/>
              </a:rPr>
              <a:t>Design a FA with ∑ = {0, 1} accepts those string which starts with 1 and ends with 0.</a:t>
            </a:r>
            <a:endParaRPr lang="en-IN" dirty="0"/>
          </a:p>
        </p:txBody>
      </p:sp>
    </p:spTree>
    <p:extLst>
      <p:ext uri="{BB962C8B-B14F-4D97-AF65-F5344CB8AC3E}">
        <p14:creationId xmlns:p14="http://schemas.microsoft.com/office/powerpoint/2010/main" val="436904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929C-B052-844B-FAD4-7A54105E00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691285-AB3C-23DE-862E-6700E95DBB5E}"/>
              </a:ext>
            </a:extLst>
          </p:cNvPr>
          <p:cNvSpPr>
            <a:spLocks noGrp="1"/>
          </p:cNvSpPr>
          <p:nvPr>
            <p:ph idx="1"/>
          </p:nvPr>
        </p:nvSpPr>
        <p:spPr/>
        <p:txBody>
          <a:bodyPr/>
          <a:lstStyle/>
          <a:p>
            <a:r>
              <a:rPr lang="en-US" b="0" i="0" dirty="0">
                <a:solidFill>
                  <a:srgbClr val="333333"/>
                </a:solidFill>
                <a:effectLst/>
                <a:latin typeface="inter-regular"/>
              </a:rPr>
              <a:t>Design a FA with ∑ = {0, 1} accepts the only input 101.</a:t>
            </a:r>
            <a:endParaRPr lang="en-IN" dirty="0"/>
          </a:p>
        </p:txBody>
      </p:sp>
    </p:spTree>
    <p:extLst>
      <p:ext uri="{BB962C8B-B14F-4D97-AF65-F5344CB8AC3E}">
        <p14:creationId xmlns:p14="http://schemas.microsoft.com/office/powerpoint/2010/main" val="58400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75B1-68F6-83D1-1DA2-C3689D9A4A96}"/>
              </a:ext>
            </a:extLst>
          </p:cNvPr>
          <p:cNvSpPr>
            <a:spLocks noGrp="1"/>
          </p:cNvSpPr>
          <p:nvPr>
            <p:ph type="title"/>
          </p:nvPr>
        </p:nvSpPr>
        <p:spPr/>
        <p:txBody>
          <a:bodyPr/>
          <a:lstStyle/>
          <a:p>
            <a:r>
              <a:rPr lang="en-IN" dirty="0"/>
              <a:t>Morphological parsing</a:t>
            </a:r>
          </a:p>
        </p:txBody>
      </p:sp>
      <p:sp>
        <p:nvSpPr>
          <p:cNvPr id="3" name="Content Placeholder 2">
            <a:extLst>
              <a:ext uri="{FF2B5EF4-FFF2-40B4-BE49-F238E27FC236}">
                <a16:creationId xmlns:a16="http://schemas.microsoft.com/office/drawing/2014/main" id="{61560C0D-3DAE-4AF4-3B13-A78EE16EAC56}"/>
              </a:ext>
            </a:extLst>
          </p:cNvPr>
          <p:cNvSpPr>
            <a:spLocks noGrp="1"/>
          </p:cNvSpPr>
          <p:nvPr>
            <p:ph idx="1"/>
          </p:nvPr>
        </p:nvSpPr>
        <p:spPr/>
        <p:txBody>
          <a:bodyPr/>
          <a:lstStyle/>
          <a:p>
            <a:r>
              <a:rPr lang="en-US" dirty="0"/>
              <a:t>Breaking down words into components and building a structured representation. </a:t>
            </a:r>
          </a:p>
          <a:p>
            <a:pPr marL="0" indent="0">
              <a:buNone/>
            </a:pPr>
            <a:r>
              <a:rPr lang="en-US" dirty="0"/>
              <a:t>English: </a:t>
            </a:r>
          </a:p>
          <a:p>
            <a:pPr marL="0" indent="0">
              <a:buNone/>
            </a:pPr>
            <a:r>
              <a:rPr lang="en-US" dirty="0"/>
              <a:t>● cats = cat +N +Pl </a:t>
            </a:r>
          </a:p>
          <a:p>
            <a:pPr marL="0" indent="0">
              <a:buNone/>
            </a:pPr>
            <a:r>
              <a:rPr lang="en-US" dirty="0"/>
              <a:t>●caught =catch +V +Past</a:t>
            </a:r>
            <a:endParaRPr lang="en-IN" dirty="0"/>
          </a:p>
        </p:txBody>
      </p:sp>
    </p:spTree>
    <p:extLst>
      <p:ext uri="{BB962C8B-B14F-4D97-AF65-F5344CB8AC3E}">
        <p14:creationId xmlns:p14="http://schemas.microsoft.com/office/powerpoint/2010/main" val="3766297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E974-E024-407B-0148-540E7A3C93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09A793-3217-3ED8-5C69-394C0A9F57C6}"/>
              </a:ext>
            </a:extLst>
          </p:cNvPr>
          <p:cNvSpPr>
            <a:spLocks noGrp="1"/>
          </p:cNvSpPr>
          <p:nvPr>
            <p:ph idx="1"/>
          </p:nvPr>
        </p:nvSpPr>
        <p:spPr/>
        <p:txBody>
          <a:bodyPr/>
          <a:lstStyle/>
          <a:p>
            <a:r>
              <a:rPr lang="en-US" b="0" i="0" dirty="0">
                <a:solidFill>
                  <a:srgbClr val="333333"/>
                </a:solidFill>
                <a:effectLst/>
                <a:latin typeface="inter-regular"/>
              </a:rPr>
              <a:t>Design FA with ∑ = {0, 1} accepts even number of 0's and even number of 1’s.</a:t>
            </a:r>
          </a:p>
          <a:p>
            <a:pPr marL="0" indent="0">
              <a:buNone/>
            </a:pPr>
            <a:endParaRPr lang="en-IN" dirty="0"/>
          </a:p>
        </p:txBody>
      </p:sp>
      <p:pic>
        <p:nvPicPr>
          <p:cNvPr id="5" name="Picture 4">
            <a:extLst>
              <a:ext uri="{FF2B5EF4-FFF2-40B4-BE49-F238E27FC236}">
                <a16:creationId xmlns:a16="http://schemas.microsoft.com/office/drawing/2014/main" id="{B971B0CE-C1A6-148C-5266-8BA6117425DD}"/>
              </a:ext>
            </a:extLst>
          </p:cNvPr>
          <p:cNvPicPr>
            <a:picLocks noChangeAspect="1"/>
          </p:cNvPicPr>
          <p:nvPr/>
        </p:nvPicPr>
        <p:blipFill>
          <a:blip r:embed="rId2"/>
          <a:stretch>
            <a:fillRect/>
          </a:stretch>
        </p:blipFill>
        <p:spPr>
          <a:xfrm>
            <a:off x="2976348" y="2860212"/>
            <a:ext cx="4503810" cy="3787468"/>
          </a:xfrm>
          <a:prstGeom prst="rect">
            <a:avLst/>
          </a:prstGeom>
        </p:spPr>
      </p:pic>
      <p:pic>
        <p:nvPicPr>
          <p:cNvPr id="7" name="Picture 6">
            <a:extLst>
              <a:ext uri="{FF2B5EF4-FFF2-40B4-BE49-F238E27FC236}">
                <a16:creationId xmlns:a16="http://schemas.microsoft.com/office/drawing/2014/main" id="{7237D664-62C2-E40D-7D28-AE16A11DE1B5}"/>
              </a:ext>
            </a:extLst>
          </p:cNvPr>
          <p:cNvPicPr>
            <a:picLocks noChangeAspect="1"/>
          </p:cNvPicPr>
          <p:nvPr/>
        </p:nvPicPr>
        <p:blipFill>
          <a:blip r:embed="rId3"/>
          <a:stretch>
            <a:fillRect/>
          </a:stretch>
        </p:blipFill>
        <p:spPr>
          <a:xfrm>
            <a:off x="5061218" y="4001294"/>
            <a:ext cx="198137" cy="205758"/>
          </a:xfrm>
          <a:prstGeom prst="rect">
            <a:avLst/>
          </a:prstGeom>
        </p:spPr>
      </p:pic>
      <p:cxnSp>
        <p:nvCxnSpPr>
          <p:cNvPr id="9" name="Straight Arrow Connector 8">
            <a:extLst>
              <a:ext uri="{FF2B5EF4-FFF2-40B4-BE49-F238E27FC236}">
                <a16:creationId xmlns:a16="http://schemas.microsoft.com/office/drawing/2014/main" id="{1BECA6DF-6A84-FBF9-CFAD-7CE531D4B0E4}"/>
              </a:ext>
            </a:extLst>
          </p:cNvPr>
          <p:cNvCxnSpPr/>
          <p:nvPr/>
        </p:nvCxnSpPr>
        <p:spPr>
          <a:xfrm>
            <a:off x="2976348" y="3429000"/>
            <a:ext cx="4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502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4E2D-149C-BA3A-11E2-2D1F3BF95A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CAF02E-A2F5-FCFD-F479-782ED10B2230}"/>
              </a:ext>
            </a:extLst>
          </p:cNvPr>
          <p:cNvSpPr>
            <a:spLocks noGrp="1"/>
          </p:cNvSpPr>
          <p:nvPr>
            <p:ph idx="1"/>
          </p:nvPr>
        </p:nvSpPr>
        <p:spPr/>
        <p:txBody>
          <a:bodyPr/>
          <a:lstStyle/>
          <a:p>
            <a:r>
              <a:rPr lang="en-US" b="0" i="0" dirty="0">
                <a:solidFill>
                  <a:srgbClr val="333333"/>
                </a:solidFill>
                <a:effectLst/>
                <a:latin typeface="inter-regular"/>
              </a:rPr>
              <a:t>Design FA with ∑ = {0, 1} accepts the set of all strings with three consecutive 0's.</a:t>
            </a:r>
            <a:endParaRPr lang="en-IN" dirty="0"/>
          </a:p>
        </p:txBody>
      </p:sp>
    </p:spTree>
    <p:extLst>
      <p:ext uri="{BB962C8B-B14F-4D97-AF65-F5344CB8AC3E}">
        <p14:creationId xmlns:p14="http://schemas.microsoft.com/office/powerpoint/2010/main" val="326092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A8EB-B5C3-D08C-350C-462543E037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F829B5-3DD2-A007-A4E3-FD9CAA8BA7E2}"/>
              </a:ext>
            </a:extLst>
          </p:cNvPr>
          <p:cNvSpPr>
            <a:spLocks noGrp="1"/>
          </p:cNvSpPr>
          <p:nvPr>
            <p:ph idx="1"/>
          </p:nvPr>
        </p:nvSpPr>
        <p:spPr/>
        <p:txBody>
          <a:bodyPr/>
          <a:lstStyle/>
          <a:p>
            <a:r>
              <a:rPr lang="en-US" b="0" i="0" dirty="0">
                <a:solidFill>
                  <a:srgbClr val="333333"/>
                </a:solidFill>
                <a:effectLst/>
                <a:latin typeface="inter-regular"/>
              </a:rPr>
              <a:t>Design a DFA L(M) = {w | w ε {0, 1}*} and W is a string that does not contain consecutive 1's.</a:t>
            </a:r>
            <a:endParaRPr lang="en-IN" dirty="0"/>
          </a:p>
        </p:txBody>
      </p:sp>
    </p:spTree>
    <p:extLst>
      <p:ext uri="{BB962C8B-B14F-4D97-AF65-F5344CB8AC3E}">
        <p14:creationId xmlns:p14="http://schemas.microsoft.com/office/powerpoint/2010/main" val="140892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504E-726F-4C05-021A-871F2EABED3E}"/>
              </a:ext>
            </a:extLst>
          </p:cNvPr>
          <p:cNvSpPr>
            <a:spLocks noGrp="1"/>
          </p:cNvSpPr>
          <p:nvPr>
            <p:ph type="title"/>
          </p:nvPr>
        </p:nvSpPr>
        <p:spPr/>
        <p:txBody>
          <a:bodyPr/>
          <a:lstStyle/>
          <a:p>
            <a:r>
              <a:rPr lang="en-IN" dirty="0"/>
              <a:t>Non Deterministic Finite Automata</a:t>
            </a:r>
          </a:p>
        </p:txBody>
      </p:sp>
      <p:sp>
        <p:nvSpPr>
          <p:cNvPr id="3" name="Content Placeholder 2">
            <a:extLst>
              <a:ext uri="{FF2B5EF4-FFF2-40B4-BE49-F238E27FC236}">
                <a16:creationId xmlns:a16="http://schemas.microsoft.com/office/drawing/2014/main" id="{92D54CBF-7264-74C8-80A7-887C6D629861}"/>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NFA stands for non-deterministic finite automata. It is easy to construct an NFA than DFA for a given regular language.</a:t>
            </a:r>
          </a:p>
          <a:p>
            <a:pPr algn="just">
              <a:buFont typeface="Arial" panose="020B0604020202020204" pitchFamily="34" charset="0"/>
              <a:buChar char="•"/>
            </a:pPr>
            <a:r>
              <a:rPr lang="en-US" b="0" i="0" dirty="0">
                <a:solidFill>
                  <a:srgbClr val="000000"/>
                </a:solidFill>
                <a:effectLst/>
                <a:latin typeface="inter-regular"/>
              </a:rPr>
              <a:t>The finite automata are called NFA when there exist many paths for specific input from the current state to the next state.</a:t>
            </a:r>
          </a:p>
          <a:p>
            <a:pPr algn="just">
              <a:buFont typeface="Arial" panose="020B0604020202020204" pitchFamily="34" charset="0"/>
              <a:buChar char="•"/>
            </a:pPr>
            <a:r>
              <a:rPr lang="en-US" b="0" i="0" dirty="0">
                <a:solidFill>
                  <a:srgbClr val="000000"/>
                </a:solidFill>
                <a:effectLst/>
                <a:latin typeface="inter-regular"/>
              </a:rPr>
              <a:t>Every NFA is not DFA, but each NFA can be translated into DFA.</a:t>
            </a:r>
          </a:p>
          <a:p>
            <a:pPr algn="just">
              <a:buFont typeface="Arial" panose="020B0604020202020204" pitchFamily="34" charset="0"/>
              <a:buChar char="•"/>
            </a:pPr>
            <a:r>
              <a:rPr lang="en-US" b="0" i="0" dirty="0">
                <a:solidFill>
                  <a:srgbClr val="000000"/>
                </a:solidFill>
                <a:effectLst/>
                <a:latin typeface="inter-regular"/>
              </a:rPr>
              <a:t>NFA is defined in the same way as DFA but with the following two exceptions, it contains multiple next states, and it contains ε transition.</a:t>
            </a:r>
          </a:p>
          <a:p>
            <a:pPr marL="0" indent="0">
              <a:buNone/>
            </a:pPr>
            <a:endParaRPr lang="en-IN" dirty="0"/>
          </a:p>
        </p:txBody>
      </p:sp>
    </p:spTree>
    <p:extLst>
      <p:ext uri="{BB962C8B-B14F-4D97-AF65-F5344CB8AC3E}">
        <p14:creationId xmlns:p14="http://schemas.microsoft.com/office/powerpoint/2010/main" val="1269853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9ADF-CC42-C501-A539-F63372C8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C396A8-9641-2B43-7100-1CCD3F33379B}"/>
              </a:ext>
            </a:extLst>
          </p:cNvPr>
          <p:cNvSpPr>
            <a:spLocks noGrp="1"/>
          </p:cNvSpPr>
          <p:nvPr>
            <p:ph idx="1"/>
          </p:nvPr>
        </p:nvSpPr>
        <p:spPr/>
        <p:txBody>
          <a:bodyPr>
            <a:normAutofit lnSpcReduction="10000"/>
          </a:bodyPr>
          <a:lstStyle/>
          <a:p>
            <a:pPr marL="0" indent="0">
              <a:buNone/>
            </a:pPr>
            <a:r>
              <a:rPr lang="en-US" b="0" i="0" dirty="0">
                <a:solidFill>
                  <a:srgbClr val="333333"/>
                </a:solidFill>
                <a:effectLst/>
                <a:latin typeface="inter-regular"/>
              </a:rPr>
              <a:t>NFA also has five states same as DFA, but with different transition function, as shown follows:</a:t>
            </a:r>
          </a:p>
          <a:p>
            <a:pPr marL="0" indent="0">
              <a:buNone/>
            </a:pPr>
            <a:endParaRPr lang="en-IN" dirty="0"/>
          </a:p>
          <a:p>
            <a:pPr marL="0" indent="0">
              <a:buNone/>
            </a:pPr>
            <a:endParaRPr lang="en-IN" dirty="0"/>
          </a:p>
          <a:p>
            <a:pPr algn="just">
              <a:buFont typeface="+mj-lt"/>
              <a:buAutoNum type="arabicPeriod"/>
            </a:pPr>
            <a:r>
              <a:rPr lang="en-US" b="0" i="0" dirty="0">
                <a:solidFill>
                  <a:srgbClr val="000000"/>
                </a:solidFill>
                <a:effectLst/>
                <a:latin typeface="inter-regular"/>
              </a:rPr>
              <a:t>Q: finite set of states  </a:t>
            </a:r>
          </a:p>
          <a:p>
            <a:pPr algn="just">
              <a:buFont typeface="+mj-lt"/>
              <a:buAutoNum type="arabicPeriod"/>
            </a:pPr>
            <a:r>
              <a:rPr lang="en-US" b="0" i="0" dirty="0">
                <a:solidFill>
                  <a:srgbClr val="000000"/>
                </a:solidFill>
                <a:effectLst/>
                <a:latin typeface="inter-regular"/>
              </a:rPr>
              <a:t>∑: finite set of the input symbol  </a:t>
            </a:r>
          </a:p>
          <a:p>
            <a:pPr algn="just">
              <a:buFont typeface="+mj-lt"/>
              <a:buAutoNum type="arabicPeriod"/>
            </a:pPr>
            <a:r>
              <a:rPr lang="en-US" b="0" i="0" dirty="0">
                <a:solidFill>
                  <a:srgbClr val="000000"/>
                </a:solidFill>
                <a:effectLst/>
                <a:latin typeface="inter-regular"/>
              </a:rPr>
              <a:t>q0: initial state   </a:t>
            </a:r>
          </a:p>
          <a:p>
            <a:pPr algn="just">
              <a:buFont typeface="+mj-lt"/>
              <a:buAutoNum type="arabicPeriod"/>
            </a:pPr>
            <a:r>
              <a:rPr lang="en-US" b="0" i="0" dirty="0">
                <a:solidFill>
                  <a:srgbClr val="000000"/>
                </a:solidFill>
                <a:effectLst/>
                <a:latin typeface="inter-regular"/>
              </a:rPr>
              <a:t>F: </a:t>
            </a:r>
            <a:r>
              <a:rPr lang="en-US" b="1" i="0" dirty="0">
                <a:solidFill>
                  <a:srgbClr val="006699"/>
                </a:solidFill>
                <a:effectLst/>
                <a:latin typeface="inter-regular"/>
              </a:rPr>
              <a:t>final</a:t>
            </a:r>
            <a:r>
              <a:rPr lang="en-US" b="0" i="0" dirty="0">
                <a:solidFill>
                  <a:srgbClr val="000000"/>
                </a:solidFill>
                <a:effectLst/>
                <a:latin typeface="inter-regular"/>
              </a:rPr>
              <a:t> state  </a:t>
            </a:r>
          </a:p>
          <a:p>
            <a:pPr algn="just">
              <a:buFont typeface="+mj-lt"/>
              <a:buAutoNum type="arabicPeriod"/>
            </a:pPr>
            <a:r>
              <a:rPr lang="en-US" b="0" i="0" dirty="0">
                <a:solidFill>
                  <a:srgbClr val="000000"/>
                </a:solidFill>
                <a:effectLst/>
                <a:latin typeface="inter-regular"/>
              </a:rPr>
              <a:t>δ: Transition function  </a:t>
            </a:r>
          </a:p>
          <a:p>
            <a:pPr marL="0" indent="0">
              <a:buNone/>
            </a:pPr>
            <a:endParaRPr lang="en-IN" dirty="0"/>
          </a:p>
        </p:txBody>
      </p:sp>
      <p:sp>
        <p:nvSpPr>
          <p:cNvPr id="4" name="Rectangle 1">
            <a:extLst>
              <a:ext uri="{FF2B5EF4-FFF2-40B4-BE49-F238E27FC236}">
                <a16:creationId xmlns:a16="http://schemas.microsoft.com/office/drawing/2014/main" id="{54E78B9A-68E5-F273-BBC7-C42F3D8C6AC6}"/>
              </a:ext>
            </a:extLst>
          </p:cNvPr>
          <p:cNvSpPr>
            <a:spLocks noChangeArrowheads="1"/>
          </p:cNvSpPr>
          <p:nvPr/>
        </p:nvSpPr>
        <p:spPr bwMode="auto">
          <a:xfrm>
            <a:off x="2845351" y="2658993"/>
            <a:ext cx="2395828" cy="49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31740" rIns="91440" bIns="3174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Unicode MS"/>
              </a:rPr>
              <a:t>δ: Q x ∑ →2</a:t>
            </a:r>
            <a:r>
              <a:rPr kumimoji="0" lang="en-US" altLang="en-US" sz="2800" b="0" i="0" u="none" strike="noStrike" cap="none" normalizeH="0" baseline="30000" dirty="0">
                <a:ln>
                  <a:noFill/>
                </a:ln>
                <a:solidFill>
                  <a:srgbClr val="333333"/>
                </a:solidFill>
                <a:effectLst/>
                <a:latin typeface="Arial Unicode MS"/>
              </a:rPr>
              <a:t>Q</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6861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E9C-06C6-AD37-BA67-F6AA58D1D8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52EDD6-685D-2BAA-8162-280A12132D4C}"/>
              </a:ext>
            </a:extLst>
          </p:cNvPr>
          <p:cNvSpPr>
            <a:spLocks noGrp="1"/>
          </p:cNvSpPr>
          <p:nvPr>
            <p:ph idx="1"/>
          </p:nvPr>
        </p:nvSpPr>
        <p:spPr/>
        <p:txBody>
          <a:bodyPr/>
          <a:lstStyle/>
          <a:p>
            <a:pPr algn="just">
              <a:buFont typeface="+mj-lt"/>
              <a:buAutoNum type="arabicPeriod"/>
            </a:pPr>
            <a:r>
              <a:rPr lang="en-IN" b="0" i="0" dirty="0">
                <a:solidFill>
                  <a:srgbClr val="000000"/>
                </a:solidFill>
                <a:effectLst/>
                <a:latin typeface="inter-regular"/>
              </a:rPr>
              <a:t>Q = {q0, q1, q2}  </a:t>
            </a:r>
          </a:p>
          <a:p>
            <a:pPr algn="just">
              <a:buFont typeface="+mj-lt"/>
              <a:buAutoNum type="arabicPeriod"/>
            </a:pPr>
            <a:r>
              <a:rPr lang="en-IN" b="0" i="0" dirty="0">
                <a:solidFill>
                  <a:srgbClr val="000000"/>
                </a:solidFill>
                <a:effectLst/>
                <a:latin typeface="inter-regular"/>
              </a:rPr>
              <a:t>∑ = {</a:t>
            </a:r>
            <a:r>
              <a:rPr lang="en-IN" b="0" i="0" dirty="0">
                <a:solidFill>
                  <a:srgbClr val="C00000"/>
                </a:solidFill>
                <a:effectLst/>
                <a:latin typeface="inter-regular"/>
              </a:rPr>
              <a:t>0</a:t>
            </a:r>
            <a:r>
              <a:rPr lang="en-IN" b="0" i="0" dirty="0">
                <a:solidFill>
                  <a:srgbClr val="000000"/>
                </a:solidFill>
                <a:effectLst/>
                <a:latin typeface="inter-regular"/>
              </a:rPr>
              <a:t>, </a:t>
            </a:r>
            <a:r>
              <a:rPr lang="en-IN" b="0" i="0" dirty="0">
                <a:solidFill>
                  <a:srgbClr val="C00000"/>
                </a:solidFill>
                <a:effectLst/>
                <a:latin typeface="inter-regular"/>
              </a:rPr>
              <a:t>1</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q0 = {q0}  </a:t>
            </a:r>
          </a:p>
          <a:p>
            <a:pPr algn="just">
              <a:buFont typeface="+mj-lt"/>
              <a:buAutoNum type="arabicPeriod"/>
            </a:pPr>
            <a:r>
              <a:rPr lang="en-IN" b="0" i="0" dirty="0">
                <a:solidFill>
                  <a:srgbClr val="000000"/>
                </a:solidFill>
                <a:effectLst/>
                <a:latin typeface="inter-regular"/>
              </a:rPr>
              <a:t>F = {q2}  </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1D3C83E9-D171-E692-88AA-55AF1F05FB72}"/>
              </a:ext>
            </a:extLst>
          </p:cNvPr>
          <p:cNvPicPr>
            <a:picLocks noChangeAspect="1"/>
          </p:cNvPicPr>
          <p:nvPr/>
        </p:nvPicPr>
        <p:blipFill>
          <a:blip r:embed="rId2"/>
          <a:stretch>
            <a:fillRect/>
          </a:stretch>
        </p:blipFill>
        <p:spPr>
          <a:xfrm>
            <a:off x="1157811" y="4375365"/>
            <a:ext cx="5709519" cy="1615580"/>
          </a:xfrm>
          <a:prstGeom prst="rect">
            <a:avLst/>
          </a:prstGeom>
        </p:spPr>
      </p:pic>
      <p:pic>
        <p:nvPicPr>
          <p:cNvPr id="7" name="Picture 6">
            <a:extLst>
              <a:ext uri="{FF2B5EF4-FFF2-40B4-BE49-F238E27FC236}">
                <a16:creationId xmlns:a16="http://schemas.microsoft.com/office/drawing/2014/main" id="{EF1B075A-D1CD-2171-8BBF-F10C3F0DE60F}"/>
              </a:ext>
            </a:extLst>
          </p:cNvPr>
          <p:cNvPicPr>
            <a:picLocks noChangeAspect="1"/>
          </p:cNvPicPr>
          <p:nvPr/>
        </p:nvPicPr>
        <p:blipFill>
          <a:blip r:embed="rId3"/>
          <a:stretch>
            <a:fillRect/>
          </a:stretch>
        </p:blipFill>
        <p:spPr>
          <a:xfrm>
            <a:off x="6288832" y="1996751"/>
            <a:ext cx="5709519" cy="3564294"/>
          </a:xfrm>
          <a:prstGeom prst="rect">
            <a:avLst/>
          </a:prstGeom>
        </p:spPr>
      </p:pic>
    </p:spTree>
    <p:extLst>
      <p:ext uri="{BB962C8B-B14F-4D97-AF65-F5344CB8AC3E}">
        <p14:creationId xmlns:p14="http://schemas.microsoft.com/office/powerpoint/2010/main" val="957407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0B48-DBE2-139A-19A3-F57403889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F1E980-0152-86BC-F272-CEE0F9B8AAB3}"/>
              </a:ext>
            </a:extLst>
          </p:cNvPr>
          <p:cNvSpPr>
            <a:spLocks noGrp="1"/>
          </p:cNvSpPr>
          <p:nvPr>
            <p:ph idx="1"/>
          </p:nvPr>
        </p:nvSpPr>
        <p:spPr/>
        <p:txBody>
          <a:bodyPr/>
          <a:lstStyle/>
          <a:p>
            <a:r>
              <a:rPr lang="en-US" b="0" i="0" dirty="0">
                <a:solidFill>
                  <a:srgbClr val="333333"/>
                </a:solidFill>
                <a:effectLst/>
                <a:latin typeface="inter-regular"/>
              </a:rPr>
              <a:t>Design an NFA with ∑ = {0, 1} </a:t>
            </a:r>
            <a:r>
              <a:rPr lang="en-US" b="0" i="0" dirty="0" err="1">
                <a:solidFill>
                  <a:srgbClr val="333333"/>
                </a:solidFill>
                <a:effectLst/>
                <a:latin typeface="inter-regular"/>
              </a:rPr>
              <a:t>acepts</a:t>
            </a:r>
            <a:r>
              <a:rPr lang="en-US" b="0" i="0" dirty="0">
                <a:solidFill>
                  <a:srgbClr val="333333"/>
                </a:solidFill>
                <a:effectLst/>
                <a:latin typeface="inter-regular"/>
              </a:rPr>
              <a:t> all string ending with 01.</a:t>
            </a:r>
          </a:p>
          <a:p>
            <a:pPr marL="0" indent="0">
              <a:buNone/>
            </a:pPr>
            <a:endParaRPr lang="en-IN" dirty="0"/>
          </a:p>
        </p:txBody>
      </p:sp>
      <p:pic>
        <p:nvPicPr>
          <p:cNvPr id="5" name="Picture 4">
            <a:extLst>
              <a:ext uri="{FF2B5EF4-FFF2-40B4-BE49-F238E27FC236}">
                <a16:creationId xmlns:a16="http://schemas.microsoft.com/office/drawing/2014/main" id="{3FBB13BE-1580-8180-3946-8E06B042BE27}"/>
              </a:ext>
            </a:extLst>
          </p:cNvPr>
          <p:cNvPicPr>
            <a:picLocks noChangeAspect="1"/>
          </p:cNvPicPr>
          <p:nvPr/>
        </p:nvPicPr>
        <p:blipFill>
          <a:blip r:embed="rId2"/>
          <a:stretch>
            <a:fillRect/>
          </a:stretch>
        </p:blipFill>
        <p:spPr>
          <a:xfrm>
            <a:off x="3169666" y="2849830"/>
            <a:ext cx="5852667" cy="1158340"/>
          </a:xfrm>
          <a:prstGeom prst="rect">
            <a:avLst/>
          </a:prstGeom>
        </p:spPr>
      </p:pic>
    </p:spTree>
    <p:extLst>
      <p:ext uri="{BB962C8B-B14F-4D97-AF65-F5344CB8AC3E}">
        <p14:creationId xmlns:p14="http://schemas.microsoft.com/office/powerpoint/2010/main" val="2576801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5E52-ECA8-95F1-5F97-40BAFEDC5D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6A4694-D349-0FD6-66E9-CE4CAFDD4427}"/>
              </a:ext>
            </a:extLst>
          </p:cNvPr>
          <p:cNvSpPr>
            <a:spLocks noGrp="1"/>
          </p:cNvSpPr>
          <p:nvPr>
            <p:ph idx="1"/>
          </p:nvPr>
        </p:nvSpPr>
        <p:spPr/>
        <p:txBody>
          <a:bodyPr/>
          <a:lstStyle/>
          <a:p>
            <a:pPr marL="0" indent="0">
              <a:buNone/>
            </a:pPr>
            <a:r>
              <a:rPr lang="en-US" b="0" i="0" dirty="0">
                <a:solidFill>
                  <a:srgbClr val="333333"/>
                </a:solidFill>
                <a:effectLst/>
                <a:latin typeface="inter-regular"/>
              </a:rPr>
              <a:t>Design an NFA with ∑ = {0, 1} in which double '1' is followed by double '0'.</a:t>
            </a:r>
            <a:endParaRPr lang="en-IN" dirty="0"/>
          </a:p>
        </p:txBody>
      </p:sp>
    </p:spTree>
    <p:extLst>
      <p:ext uri="{BB962C8B-B14F-4D97-AF65-F5344CB8AC3E}">
        <p14:creationId xmlns:p14="http://schemas.microsoft.com/office/powerpoint/2010/main" val="3168614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60D-1602-B884-9191-E40E150F48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299234-3252-96DC-0972-D0C92731D206}"/>
              </a:ext>
            </a:extLst>
          </p:cNvPr>
          <p:cNvSpPr>
            <a:spLocks noGrp="1"/>
          </p:cNvSpPr>
          <p:nvPr>
            <p:ph idx="1"/>
          </p:nvPr>
        </p:nvSpPr>
        <p:spPr/>
        <p:txBody>
          <a:bodyPr/>
          <a:lstStyle/>
          <a:p>
            <a:r>
              <a:rPr lang="en-US" b="0" i="0" dirty="0">
                <a:solidFill>
                  <a:srgbClr val="333333"/>
                </a:solidFill>
                <a:effectLst/>
                <a:latin typeface="inter-regular"/>
              </a:rPr>
              <a:t>Design an NFA in which all the string contain a substring 1110.</a:t>
            </a:r>
            <a:endParaRPr lang="en-IN" dirty="0"/>
          </a:p>
        </p:txBody>
      </p:sp>
    </p:spTree>
    <p:extLst>
      <p:ext uri="{BB962C8B-B14F-4D97-AF65-F5344CB8AC3E}">
        <p14:creationId xmlns:p14="http://schemas.microsoft.com/office/powerpoint/2010/main" val="2112762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F595-12F6-A37C-9C84-D7D7C33103DA}"/>
              </a:ext>
            </a:extLst>
          </p:cNvPr>
          <p:cNvSpPr>
            <a:spLocks noGrp="1"/>
          </p:cNvSpPr>
          <p:nvPr>
            <p:ph type="title"/>
          </p:nvPr>
        </p:nvSpPr>
        <p:spPr/>
        <p:txBody>
          <a:bodyPr/>
          <a:lstStyle/>
          <a:p>
            <a:r>
              <a:rPr lang="en-IN" dirty="0"/>
              <a:t>Conversion of NFA to DFA</a:t>
            </a:r>
          </a:p>
        </p:txBody>
      </p:sp>
      <p:sp>
        <p:nvSpPr>
          <p:cNvPr id="3" name="Content Placeholder 2">
            <a:extLst>
              <a:ext uri="{FF2B5EF4-FFF2-40B4-BE49-F238E27FC236}">
                <a16:creationId xmlns:a16="http://schemas.microsoft.com/office/drawing/2014/main" id="{072C88DB-38BC-6499-1FAA-1F5B373EEAE2}"/>
              </a:ext>
            </a:extLst>
          </p:cNvPr>
          <p:cNvSpPr>
            <a:spLocks noGrp="1"/>
          </p:cNvSpPr>
          <p:nvPr>
            <p:ph idx="1"/>
          </p:nvPr>
        </p:nvSpPr>
        <p:spPr/>
        <p:txBody>
          <a:bodyPr/>
          <a:lstStyle/>
          <a:p>
            <a:pPr algn="just"/>
            <a:r>
              <a:rPr lang="en-US" b="0" i="0" dirty="0">
                <a:solidFill>
                  <a:srgbClr val="610B38"/>
                </a:solidFill>
                <a:effectLst/>
                <a:latin typeface="erdana"/>
              </a:rPr>
              <a:t>Steps for converting NFA to DFA:</a:t>
            </a:r>
          </a:p>
          <a:p>
            <a:pPr algn="just"/>
            <a:r>
              <a:rPr lang="en-US" b="1" i="0" dirty="0">
                <a:solidFill>
                  <a:srgbClr val="333333"/>
                </a:solidFill>
                <a:effectLst/>
                <a:latin typeface="inter-bold"/>
              </a:rPr>
              <a:t>Step 1:</a:t>
            </a:r>
            <a:r>
              <a:rPr lang="en-US" b="0" i="0" dirty="0">
                <a:solidFill>
                  <a:srgbClr val="333333"/>
                </a:solidFill>
                <a:effectLst/>
                <a:latin typeface="inter-regular"/>
              </a:rPr>
              <a:t> Initially Q' = ϕ</a:t>
            </a:r>
          </a:p>
          <a:p>
            <a:pPr algn="just"/>
            <a:r>
              <a:rPr lang="en-US" b="1" i="0" dirty="0">
                <a:solidFill>
                  <a:srgbClr val="333333"/>
                </a:solidFill>
                <a:effectLst/>
                <a:latin typeface="inter-bold"/>
              </a:rPr>
              <a:t>Step 2:</a:t>
            </a:r>
            <a:r>
              <a:rPr lang="en-US" b="0" i="0" dirty="0">
                <a:solidFill>
                  <a:srgbClr val="333333"/>
                </a:solidFill>
                <a:effectLst/>
                <a:latin typeface="inter-regular"/>
              </a:rPr>
              <a:t> Add q0 of NFA to Q'. Then find the transitions from this start state.</a:t>
            </a:r>
          </a:p>
          <a:p>
            <a:pPr algn="just"/>
            <a:r>
              <a:rPr lang="en-US" b="1" i="0" dirty="0">
                <a:solidFill>
                  <a:srgbClr val="333333"/>
                </a:solidFill>
                <a:effectLst/>
                <a:latin typeface="inter-bold"/>
              </a:rPr>
              <a:t>Step 3:</a:t>
            </a:r>
            <a:r>
              <a:rPr lang="en-US" b="0" i="0" dirty="0">
                <a:solidFill>
                  <a:srgbClr val="333333"/>
                </a:solidFill>
                <a:effectLst/>
                <a:latin typeface="inter-regular"/>
              </a:rPr>
              <a:t> In Q', find the possible set of states for each input symbol. If this set of states is not in Q', then add it to Q'.</a:t>
            </a:r>
          </a:p>
          <a:p>
            <a:pPr algn="just"/>
            <a:r>
              <a:rPr lang="en-US" b="1" i="0" dirty="0">
                <a:solidFill>
                  <a:srgbClr val="333333"/>
                </a:solidFill>
                <a:effectLst/>
                <a:latin typeface="inter-bold"/>
              </a:rPr>
              <a:t>Step 4:</a:t>
            </a:r>
            <a:r>
              <a:rPr lang="en-US" b="0" i="0" dirty="0">
                <a:solidFill>
                  <a:srgbClr val="333333"/>
                </a:solidFill>
                <a:effectLst/>
                <a:latin typeface="inter-regular"/>
              </a:rPr>
              <a:t> In DFA, the final state will be all the states which contain F(final states of NFA)</a:t>
            </a:r>
          </a:p>
          <a:p>
            <a:pPr marL="0" indent="0">
              <a:buNone/>
            </a:pPr>
            <a:endParaRPr lang="en-IN" dirty="0"/>
          </a:p>
        </p:txBody>
      </p:sp>
    </p:spTree>
    <p:extLst>
      <p:ext uri="{BB962C8B-B14F-4D97-AF65-F5344CB8AC3E}">
        <p14:creationId xmlns:p14="http://schemas.microsoft.com/office/powerpoint/2010/main" val="12346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D810-18B2-0E2F-5DDF-1EA081269746}"/>
              </a:ext>
            </a:extLst>
          </p:cNvPr>
          <p:cNvSpPr>
            <a:spLocks noGrp="1"/>
          </p:cNvSpPr>
          <p:nvPr>
            <p:ph type="title"/>
          </p:nvPr>
        </p:nvSpPr>
        <p:spPr/>
        <p:txBody>
          <a:bodyPr/>
          <a:lstStyle/>
          <a:p>
            <a:r>
              <a:rPr lang="en-IN" dirty="0"/>
              <a:t>Inflection Morphology</a:t>
            </a:r>
          </a:p>
        </p:txBody>
      </p:sp>
      <p:sp>
        <p:nvSpPr>
          <p:cNvPr id="3" name="Content Placeholder 2">
            <a:extLst>
              <a:ext uri="{FF2B5EF4-FFF2-40B4-BE49-F238E27FC236}">
                <a16:creationId xmlns:a16="http://schemas.microsoft.com/office/drawing/2014/main" id="{538C816A-6440-659E-07DE-59C282B23419}"/>
              </a:ext>
            </a:extLst>
          </p:cNvPr>
          <p:cNvSpPr>
            <a:spLocks noGrp="1"/>
          </p:cNvSpPr>
          <p:nvPr>
            <p:ph idx="1"/>
          </p:nvPr>
        </p:nvSpPr>
        <p:spPr/>
        <p:txBody>
          <a:bodyPr>
            <a:normAutofit lnSpcReduction="10000"/>
          </a:bodyPr>
          <a:lstStyle/>
          <a:p>
            <a:pPr marL="0" indent="0">
              <a:buNone/>
            </a:pPr>
            <a:r>
              <a:rPr lang="en-US" dirty="0"/>
              <a:t>In English, only nouns, verbs, and sometimes adjectives can be inflected, and the number of affixes is quite small. </a:t>
            </a:r>
          </a:p>
          <a:p>
            <a:pPr marL="0" indent="0">
              <a:buNone/>
            </a:pPr>
            <a:r>
              <a:rPr lang="en-US" dirty="0"/>
              <a:t>• Inflections of nouns in English: – An affix marking plural, </a:t>
            </a:r>
          </a:p>
          <a:p>
            <a:pPr marL="0" indent="0">
              <a:buNone/>
            </a:pPr>
            <a:r>
              <a:rPr lang="en-US" dirty="0"/>
              <a:t>• cat(-s), </a:t>
            </a:r>
          </a:p>
          <a:p>
            <a:pPr marL="0" indent="0">
              <a:buNone/>
            </a:pPr>
            <a:r>
              <a:rPr lang="en-US" dirty="0"/>
              <a:t>thrush(-es),</a:t>
            </a:r>
          </a:p>
          <a:p>
            <a:pPr marL="0" indent="0">
              <a:buNone/>
            </a:pPr>
            <a:r>
              <a:rPr lang="en-US" dirty="0"/>
              <a:t> ox (oxen), </a:t>
            </a:r>
          </a:p>
          <a:p>
            <a:pPr marL="0" indent="0">
              <a:buNone/>
            </a:pPr>
            <a:r>
              <a:rPr lang="en-US" dirty="0"/>
              <a:t>mouse (mice) </a:t>
            </a:r>
          </a:p>
          <a:p>
            <a:pPr marL="0" indent="0">
              <a:buNone/>
            </a:pPr>
            <a:r>
              <a:rPr lang="en-US" dirty="0"/>
              <a:t>box(-es), </a:t>
            </a:r>
          </a:p>
          <a:p>
            <a:pPr marL="0" indent="0">
              <a:buNone/>
            </a:pPr>
            <a:r>
              <a:rPr lang="en-US" dirty="0"/>
              <a:t>butterfly(-lies) </a:t>
            </a:r>
            <a:endParaRPr lang="en-IN" dirty="0"/>
          </a:p>
        </p:txBody>
      </p:sp>
    </p:spTree>
    <p:extLst>
      <p:ext uri="{BB962C8B-B14F-4D97-AF65-F5344CB8AC3E}">
        <p14:creationId xmlns:p14="http://schemas.microsoft.com/office/powerpoint/2010/main" val="2770854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633A-F3AF-89FB-7174-24984AF95F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57C8D1-2C6E-2CF3-3DF7-D255A146D7E7}"/>
              </a:ext>
            </a:extLst>
          </p:cNvPr>
          <p:cNvSpPr>
            <a:spLocks noGrp="1"/>
          </p:cNvSpPr>
          <p:nvPr>
            <p:ph idx="1"/>
          </p:nvPr>
        </p:nvSpPr>
        <p:spPr/>
        <p:txBody>
          <a:bodyPr/>
          <a:lstStyle/>
          <a:p>
            <a:pPr marL="0" indent="0">
              <a:buNone/>
            </a:pPr>
            <a:r>
              <a:rPr lang="en-US" b="0" i="0" dirty="0">
                <a:solidFill>
                  <a:srgbClr val="333333"/>
                </a:solidFill>
                <a:effectLst/>
                <a:latin typeface="inter-regular"/>
              </a:rPr>
              <a:t>Convert the given NFA to DFA.</a:t>
            </a:r>
          </a:p>
          <a:p>
            <a:pPr marL="0" indent="0">
              <a:buNone/>
            </a:pPr>
            <a:endParaRPr lang="en-IN" dirty="0"/>
          </a:p>
        </p:txBody>
      </p:sp>
      <p:pic>
        <p:nvPicPr>
          <p:cNvPr id="5" name="Picture 4">
            <a:extLst>
              <a:ext uri="{FF2B5EF4-FFF2-40B4-BE49-F238E27FC236}">
                <a16:creationId xmlns:a16="http://schemas.microsoft.com/office/drawing/2014/main" id="{E30BF932-8389-FD70-1D20-5DEE0B5A2D47}"/>
              </a:ext>
            </a:extLst>
          </p:cNvPr>
          <p:cNvPicPr>
            <a:picLocks noChangeAspect="1"/>
          </p:cNvPicPr>
          <p:nvPr/>
        </p:nvPicPr>
        <p:blipFill>
          <a:blip r:embed="rId2"/>
          <a:stretch>
            <a:fillRect/>
          </a:stretch>
        </p:blipFill>
        <p:spPr>
          <a:xfrm>
            <a:off x="1656654" y="2516082"/>
            <a:ext cx="7087214" cy="1676545"/>
          </a:xfrm>
          <a:prstGeom prst="rect">
            <a:avLst/>
          </a:prstGeom>
        </p:spPr>
      </p:pic>
      <p:graphicFrame>
        <p:nvGraphicFramePr>
          <p:cNvPr id="6" name="Table 5">
            <a:extLst>
              <a:ext uri="{FF2B5EF4-FFF2-40B4-BE49-F238E27FC236}">
                <a16:creationId xmlns:a16="http://schemas.microsoft.com/office/drawing/2014/main" id="{B1364F22-02CB-0E91-9A13-748A2C851B24}"/>
              </a:ext>
            </a:extLst>
          </p:cNvPr>
          <p:cNvGraphicFramePr>
            <a:graphicFrameLocks noGrp="1"/>
          </p:cNvGraphicFramePr>
          <p:nvPr>
            <p:extLst>
              <p:ext uri="{D42A27DB-BD31-4B8C-83A1-F6EECF244321}">
                <p14:modId xmlns:p14="http://schemas.microsoft.com/office/powerpoint/2010/main" val="3526391504"/>
              </p:ext>
            </p:extLst>
          </p:nvPr>
        </p:nvGraphicFramePr>
        <p:xfrm>
          <a:off x="1214437" y="4192786"/>
          <a:ext cx="6467475" cy="1645920"/>
        </p:xfrm>
        <a:graphic>
          <a:graphicData uri="http://schemas.openxmlformats.org/drawingml/2006/table">
            <a:tbl>
              <a:tblPr/>
              <a:tblGrid>
                <a:gridCol w="2155825">
                  <a:extLst>
                    <a:ext uri="{9D8B030D-6E8A-4147-A177-3AD203B41FA5}">
                      <a16:colId xmlns:a16="http://schemas.microsoft.com/office/drawing/2014/main" val="2477176920"/>
                    </a:ext>
                  </a:extLst>
                </a:gridCol>
                <a:gridCol w="2155825">
                  <a:extLst>
                    <a:ext uri="{9D8B030D-6E8A-4147-A177-3AD203B41FA5}">
                      <a16:colId xmlns:a16="http://schemas.microsoft.com/office/drawing/2014/main" val="368289028"/>
                    </a:ext>
                  </a:extLst>
                </a:gridCol>
                <a:gridCol w="2155825">
                  <a:extLst>
                    <a:ext uri="{9D8B030D-6E8A-4147-A177-3AD203B41FA5}">
                      <a16:colId xmlns:a16="http://schemas.microsoft.com/office/drawing/2014/main" val="392953390"/>
                    </a:ext>
                  </a:extLst>
                </a:gridCol>
              </a:tblGrid>
              <a:tr h="0">
                <a:tc>
                  <a:txBody>
                    <a:bodyPr/>
                    <a:lstStyle/>
                    <a:p>
                      <a:pPr algn="l" fontAlgn="t"/>
                      <a:r>
                        <a:rPr lang="en-IN">
                          <a:solidFill>
                            <a:srgbClr val="000000"/>
                          </a:solidFill>
                          <a:effectLst/>
                          <a:latin typeface="times new roman" panose="02020603050405020304" pitchFamily="18" charset="0"/>
                        </a:rPr>
                        <a:t>State</a:t>
                      </a:r>
                    </a:p>
                  </a:txBody>
                  <a:tcPr marT="91440" marB="91440">
                    <a:lnL w="7620" cap="flat" cmpd="sng" algn="ctr">
                      <a:solidFill>
                        <a:srgbClr val="6082E4"/>
                      </a:solidFill>
                      <a:prstDash val="solid"/>
                      <a:round/>
                      <a:headEnd type="none" w="med" len="med"/>
                      <a:tailEnd type="none" w="med" len="med"/>
                    </a:lnL>
                    <a:lnR w="7620" cap="flat" cmpd="sng" algn="ctr">
                      <a:solidFill>
                        <a:srgbClr val="6082E4"/>
                      </a:solidFill>
                      <a:prstDash val="solid"/>
                      <a:round/>
                      <a:headEnd type="none" w="med" len="med"/>
                      <a:tailEnd type="none" w="med" len="med"/>
                    </a:lnR>
                    <a:lnT w="7620" cap="flat" cmpd="sng" algn="ctr">
                      <a:solidFill>
                        <a:srgbClr val="6082E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0</a:t>
                      </a:r>
                    </a:p>
                  </a:txBody>
                  <a:tcPr marT="91440" marB="91440">
                    <a:lnL w="7620" cap="flat" cmpd="sng" algn="ctr">
                      <a:solidFill>
                        <a:srgbClr val="6082E4"/>
                      </a:solidFill>
                      <a:prstDash val="solid"/>
                      <a:round/>
                      <a:headEnd type="none" w="med" len="med"/>
                      <a:tailEnd type="none" w="med" len="med"/>
                    </a:lnL>
                    <a:lnR w="7620" cap="flat" cmpd="sng" algn="ctr">
                      <a:solidFill>
                        <a:srgbClr val="6082E4"/>
                      </a:solidFill>
                      <a:prstDash val="solid"/>
                      <a:round/>
                      <a:headEnd type="none" w="med" len="med"/>
                      <a:tailEnd type="none" w="med" len="med"/>
                    </a:lnR>
                    <a:lnT w="7620" cap="flat" cmpd="sng" algn="ctr">
                      <a:solidFill>
                        <a:srgbClr val="6082E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1</a:t>
                      </a:r>
                    </a:p>
                  </a:txBody>
                  <a:tcPr marT="91440" marB="91440">
                    <a:lnL w="7620" cap="flat" cmpd="sng" algn="ctr">
                      <a:solidFill>
                        <a:srgbClr val="6082E4"/>
                      </a:solidFill>
                      <a:prstDash val="solid"/>
                      <a:round/>
                      <a:headEnd type="none" w="med" len="med"/>
                      <a:tailEnd type="none" w="med" len="med"/>
                    </a:lnL>
                    <a:lnR w="7620" cap="flat" cmpd="sng" algn="ctr">
                      <a:solidFill>
                        <a:srgbClr val="6082E4"/>
                      </a:solidFill>
                      <a:prstDash val="solid"/>
                      <a:round/>
                      <a:headEnd type="none" w="med" len="med"/>
                      <a:tailEnd type="none" w="med" len="med"/>
                    </a:lnR>
                    <a:lnT w="7620" cap="flat" cmpd="sng" algn="ctr">
                      <a:solidFill>
                        <a:srgbClr val="6082E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113817943"/>
                  </a:ext>
                </a:extLst>
              </a:tr>
              <a:tr h="0">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79314437"/>
                  </a:ext>
                </a:extLst>
              </a:tr>
              <a:tr h="0">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56114836"/>
                  </a:ext>
                </a:extLst>
              </a:tr>
              <a:tr h="0">
                <a:tc>
                  <a:txBody>
                    <a:bodyPr/>
                    <a:lstStyle/>
                    <a:p>
                      <a:pPr algn="just" fontAlgn="t"/>
                      <a:r>
                        <a:rPr lang="en-IN">
                          <a:solidFill>
                            <a:srgbClr val="333333"/>
                          </a:solidFill>
                          <a:effectLst/>
                          <a:latin typeface="inter-regular"/>
                        </a:rPr>
                        <a:t>*q2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32751079"/>
                  </a:ext>
                </a:extLst>
              </a:tr>
            </a:tbl>
          </a:graphicData>
        </a:graphic>
      </p:graphicFrame>
      <p:sp>
        <p:nvSpPr>
          <p:cNvPr id="9" name="TextBox 8">
            <a:extLst>
              <a:ext uri="{FF2B5EF4-FFF2-40B4-BE49-F238E27FC236}">
                <a16:creationId xmlns:a16="http://schemas.microsoft.com/office/drawing/2014/main" id="{4D3C844B-6B44-1456-C9CA-A0AFE390AA2F}"/>
              </a:ext>
            </a:extLst>
          </p:cNvPr>
          <p:cNvSpPr txBox="1"/>
          <p:nvPr/>
        </p:nvSpPr>
        <p:spPr>
          <a:xfrm>
            <a:off x="7600950" y="2423368"/>
            <a:ext cx="4571304" cy="3416320"/>
          </a:xfrm>
          <a:prstGeom prst="rect">
            <a:avLst/>
          </a:prstGeom>
          <a:noFill/>
        </p:spPr>
        <p:txBody>
          <a:bodyPr wrap="square">
            <a:spAutoFit/>
          </a:bodyPr>
          <a:lstStyle/>
          <a:p>
            <a:pPr algn="just"/>
            <a:r>
              <a:rPr lang="en-IN" b="0" i="0" dirty="0">
                <a:solidFill>
                  <a:srgbClr val="333333"/>
                </a:solidFill>
                <a:effectLst/>
                <a:latin typeface="inter-regular"/>
              </a:rPr>
              <a:t>Now we will obtain </a:t>
            </a:r>
            <a:r>
              <a:rPr lang="el-GR" b="0" i="0" dirty="0">
                <a:solidFill>
                  <a:srgbClr val="333333"/>
                </a:solidFill>
                <a:effectLst/>
                <a:latin typeface="inter-regular"/>
              </a:rPr>
              <a:t>δ' </a:t>
            </a:r>
            <a:r>
              <a:rPr lang="en-IN" b="0" i="0" dirty="0">
                <a:solidFill>
                  <a:srgbClr val="333333"/>
                </a:solidFill>
                <a:effectLst/>
                <a:latin typeface="inter-regular"/>
              </a:rPr>
              <a:t>transition for state q0.</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q0], </a:t>
            </a:r>
            <a:r>
              <a:rPr lang="en-IN" b="0" i="0" dirty="0">
                <a:solidFill>
                  <a:srgbClr val="C00000"/>
                </a:solidFill>
                <a:effectLst/>
                <a:latin typeface="inter-regular"/>
              </a:rPr>
              <a:t>0</a:t>
            </a:r>
            <a:r>
              <a:rPr lang="en-IN" b="0" i="0" dirty="0">
                <a:solidFill>
                  <a:srgbClr val="000000"/>
                </a:solidFill>
                <a:effectLst/>
                <a:latin typeface="inter-regular"/>
              </a:rPr>
              <a:t>) = [q0]  </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q0], </a:t>
            </a:r>
            <a:r>
              <a:rPr lang="en-IN" b="0" i="0" dirty="0">
                <a:solidFill>
                  <a:srgbClr val="C00000"/>
                </a:solidFill>
                <a:effectLst/>
                <a:latin typeface="inter-regular"/>
              </a:rPr>
              <a:t>1</a:t>
            </a:r>
            <a:r>
              <a:rPr lang="en-IN" b="0" i="0" dirty="0">
                <a:solidFill>
                  <a:srgbClr val="000000"/>
                </a:solidFill>
                <a:effectLst/>
                <a:latin typeface="inter-regular"/>
              </a:rPr>
              <a:t>) = [q1]  </a:t>
            </a:r>
          </a:p>
          <a:p>
            <a:pPr algn="just"/>
            <a:endParaRPr lang="en-IN" b="0" i="0" dirty="0">
              <a:solidFill>
                <a:srgbClr val="000000"/>
              </a:solidFill>
              <a:effectLst/>
              <a:latin typeface="inter-regular"/>
            </a:endParaRPr>
          </a:p>
          <a:p>
            <a:pPr algn="just"/>
            <a:r>
              <a:rPr lang="en-IN" b="0" i="0" dirty="0">
                <a:solidFill>
                  <a:srgbClr val="333333"/>
                </a:solidFill>
                <a:effectLst/>
                <a:latin typeface="inter-regular"/>
              </a:rPr>
              <a:t>The </a:t>
            </a:r>
            <a:r>
              <a:rPr lang="el-GR" b="0" i="0" dirty="0">
                <a:solidFill>
                  <a:srgbClr val="333333"/>
                </a:solidFill>
                <a:effectLst/>
                <a:latin typeface="inter-regular"/>
              </a:rPr>
              <a:t>δ' </a:t>
            </a:r>
            <a:r>
              <a:rPr lang="en-IN" b="0" i="0" dirty="0">
                <a:solidFill>
                  <a:srgbClr val="333333"/>
                </a:solidFill>
                <a:effectLst/>
                <a:latin typeface="inter-regular"/>
              </a:rPr>
              <a:t>transition for state q1 is obtained as:</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0</a:t>
            </a:r>
            <a:r>
              <a:rPr lang="en-IN" b="0" i="0" dirty="0">
                <a:solidFill>
                  <a:srgbClr val="000000"/>
                </a:solidFill>
                <a:effectLst/>
                <a:latin typeface="inter-regular"/>
              </a:rPr>
              <a:t>) = [q1, q2]    (</a:t>
            </a:r>
            <a:r>
              <a:rPr lang="en-IN" b="1" i="0" dirty="0">
                <a:solidFill>
                  <a:srgbClr val="006699"/>
                </a:solidFill>
                <a:effectLst/>
                <a:latin typeface="inter-regular"/>
              </a:rPr>
              <a:t>new</a:t>
            </a:r>
            <a:r>
              <a:rPr lang="en-IN" b="0" i="0" dirty="0">
                <a:solidFill>
                  <a:srgbClr val="000000"/>
                </a:solidFill>
                <a:effectLst/>
                <a:latin typeface="inter-regular"/>
              </a:rPr>
              <a:t> state generated) </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1</a:t>
            </a:r>
            <a:r>
              <a:rPr lang="en-IN" b="0" i="0" dirty="0">
                <a:solidFill>
                  <a:srgbClr val="000000"/>
                </a:solidFill>
                <a:effectLst/>
                <a:latin typeface="inter-regular"/>
              </a:rPr>
              <a:t>) = [q1]  </a:t>
            </a:r>
          </a:p>
          <a:p>
            <a:pPr algn="just"/>
            <a:endParaRPr lang="en-IN" b="0" i="0" dirty="0">
              <a:solidFill>
                <a:srgbClr val="000000"/>
              </a:solidFill>
              <a:effectLst/>
              <a:latin typeface="inter-regular"/>
            </a:endParaRPr>
          </a:p>
          <a:p>
            <a:pPr algn="just"/>
            <a:r>
              <a:rPr lang="en-IN" b="0" i="0" dirty="0">
                <a:solidFill>
                  <a:srgbClr val="333333"/>
                </a:solidFill>
                <a:effectLst/>
                <a:latin typeface="inter-regular"/>
              </a:rPr>
              <a:t>The </a:t>
            </a:r>
            <a:r>
              <a:rPr lang="el-GR" b="0" i="0" dirty="0">
                <a:solidFill>
                  <a:srgbClr val="333333"/>
                </a:solidFill>
                <a:effectLst/>
                <a:latin typeface="inter-regular"/>
              </a:rPr>
              <a:t>δ' </a:t>
            </a:r>
            <a:r>
              <a:rPr lang="en-IN" b="0" i="0" dirty="0">
                <a:solidFill>
                  <a:srgbClr val="333333"/>
                </a:solidFill>
                <a:effectLst/>
                <a:latin typeface="inter-regular"/>
              </a:rPr>
              <a:t>transition for state q2 is obtained as:</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q2], </a:t>
            </a:r>
            <a:r>
              <a:rPr lang="en-IN" b="0" i="0" dirty="0">
                <a:solidFill>
                  <a:srgbClr val="C00000"/>
                </a:solidFill>
                <a:effectLst/>
                <a:latin typeface="inter-regular"/>
              </a:rPr>
              <a:t>0</a:t>
            </a:r>
            <a:r>
              <a:rPr lang="en-IN" b="0" i="0" dirty="0">
                <a:solidFill>
                  <a:srgbClr val="000000"/>
                </a:solidFill>
                <a:effectLst/>
                <a:latin typeface="inter-regular"/>
              </a:rPr>
              <a:t>) = [q2]  </a:t>
            </a:r>
          </a:p>
          <a:p>
            <a:pPr algn="just">
              <a:buFont typeface="+mj-lt"/>
              <a:buAutoNum type="arabicPeriod"/>
            </a:pPr>
            <a:r>
              <a:rPr lang="el-GR" b="0" i="0" dirty="0">
                <a:solidFill>
                  <a:srgbClr val="000000"/>
                </a:solidFill>
                <a:effectLst/>
                <a:latin typeface="inter-regular"/>
              </a:rPr>
              <a:t>δ'([</a:t>
            </a:r>
            <a:r>
              <a:rPr lang="en-IN" b="0" i="0" dirty="0">
                <a:solidFill>
                  <a:srgbClr val="000000"/>
                </a:solidFill>
                <a:effectLst/>
                <a:latin typeface="inter-regular"/>
              </a:rPr>
              <a:t>q2], </a:t>
            </a:r>
            <a:r>
              <a:rPr lang="en-IN" b="0" i="0" dirty="0">
                <a:solidFill>
                  <a:srgbClr val="C00000"/>
                </a:solidFill>
                <a:effectLst/>
                <a:latin typeface="inter-regular"/>
              </a:rPr>
              <a:t>1</a:t>
            </a:r>
            <a:r>
              <a:rPr lang="en-IN" b="0" i="0" dirty="0">
                <a:solidFill>
                  <a:srgbClr val="000000"/>
                </a:solidFill>
                <a:effectLst/>
                <a:latin typeface="inter-regular"/>
              </a:rPr>
              <a:t>) = [q1, q2]  </a:t>
            </a:r>
          </a:p>
          <a:p>
            <a:pPr algn="just"/>
            <a:r>
              <a:rPr lang="en-IN" b="0" i="0" dirty="0">
                <a:solidFill>
                  <a:srgbClr val="333333"/>
                </a:solidFill>
                <a:effectLst/>
                <a:latin typeface="inter-regular"/>
              </a:rPr>
              <a:t>Now we will obtain </a:t>
            </a:r>
            <a:r>
              <a:rPr lang="el-GR" b="0" i="0" dirty="0">
                <a:solidFill>
                  <a:srgbClr val="333333"/>
                </a:solidFill>
                <a:effectLst/>
                <a:latin typeface="inter-regular"/>
              </a:rPr>
              <a:t>δ' </a:t>
            </a:r>
            <a:r>
              <a:rPr lang="en-IN" b="0" i="0" dirty="0">
                <a:solidFill>
                  <a:srgbClr val="333333"/>
                </a:solidFill>
                <a:effectLst/>
                <a:latin typeface="inter-regular"/>
              </a:rPr>
              <a:t>transition on [q1, q2].</a:t>
            </a:r>
          </a:p>
        </p:txBody>
      </p:sp>
    </p:spTree>
    <p:extLst>
      <p:ext uri="{BB962C8B-B14F-4D97-AF65-F5344CB8AC3E}">
        <p14:creationId xmlns:p14="http://schemas.microsoft.com/office/powerpoint/2010/main" val="1255911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AB1A-1B4E-53E4-9F5D-F0A0BE1BAD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A4C572-3FB2-3DEF-E70B-5114AA2F072D}"/>
              </a:ext>
            </a:extLst>
          </p:cNvPr>
          <p:cNvSpPr>
            <a:spLocks noGrp="1"/>
          </p:cNvSpPr>
          <p:nvPr>
            <p:ph idx="1"/>
          </p:nvPr>
        </p:nvSpPr>
        <p:spPr/>
        <p:txBody>
          <a:bodyPr>
            <a:normAutofit lnSpcReduction="10000"/>
          </a:bodyPr>
          <a:lstStyle/>
          <a:p>
            <a:pPr marL="0" indent="0" algn="just">
              <a:buNone/>
            </a:pPr>
            <a:r>
              <a:rPr lang="el-GR" b="0" i="0" dirty="0">
                <a:solidFill>
                  <a:srgbClr val="000000"/>
                </a:solidFill>
                <a:effectLst/>
                <a:latin typeface="inter-regular"/>
              </a:rPr>
              <a:t>δ'([</a:t>
            </a:r>
            <a:r>
              <a:rPr lang="en-IN" b="0" i="0" dirty="0">
                <a:solidFill>
                  <a:srgbClr val="000000"/>
                </a:solidFill>
                <a:effectLst/>
                <a:latin typeface="inter-regular"/>
              </a:rPr>
              <a:t>q1, q2], </a:t>
            </a:r>
            <a:r>
              <a:rPr lang="en-IN" b="0" i="0" dirty="0">
                <a:solidFill>
                  <a:srgbClr val="C00000"/>
                </a:solidFill>
                <a:effectLst/>
                <a:latin typeface="inter-regular"/>
              </a:rPr>
              <a:t>0</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0</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q2, </a:t>
            </a:r>
            <a:r>
              <a:rPr lang="en-IN" b="0" i="0" dirty="0">
                <a:solidFill>
                  <a:srgbClr val="C00000"/>
                </a:solidFill>
                <a:effectLst/>
                <a:latin typeface="inter-regular"/>
              </a:rPr>
              <a:t>0</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 {q1, q2} ∪ {q2}  </a:t>
            </a:r>
          </a:p>
          <a:p>
            <a:pPr marL="0" indent="0" algn="just">
              <a:buNone/>
            </a:pPr>
            <a:r>
              <a:rPr lang="en-IN" b="0" i="0" dirty="0">
                <a:solidFill>
                  <a:srgbClr val="000000"/>
                </a:solidFill>
                <a:effectLst/>
                <a:latin typeface="inter-regular"/>
              </a:rPr>
              <a:t>                     = [q1, q2]  </a:t>
            </a:r>
          </a:p>
          <a:p>
            <a:pPr marL="0" indent="0" algn="just">
              <a:buNone/>
            </a:pPr>
            <a:r>
              <a:rPr lang="el-GR" b="0" i="0" dirty="0">
                <a:solidFill>
                  <a:srgbClr val="000000"/>
                </a:solidFill>
                <a:effectLst/>
                <a:latin typeface="inter-regular"/>
              </a:rPr>
              <a:t>δ'([</a:t>
            </a:r>
            <a:r>
              <a:rPr lang="en-IN" b="0" i="0" dirty="0">
                <a:solidFill>
                  <a:srgbClr val="000000"/>
                </a:solidFill>
                <a:effectLst/>
                <a:latin typeface="inter-regular"/>
              </a:rPr>
              <a:t>q1, q2], </a:t>
            </a:r>
            <a:r>
              <a:rPr lang="en-IN" b="0" i="0" dirty="0">
                <a:solidFill>
                  <a:srgbClr val="C00000"/>
                </a:solidFill>
                <a:effectLst/>
                <a:latin typeface="inter-regular"/>
              </a:rPr>
              <a:t>1</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1</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q2, </a:t>
            </a:r>
            <a:r>
              <a:rPr lang="en-IN" b="0" i="0" dirty="0">
                <a:solidFill>
                  <a:srgbClr val="C00000"/>
                </a:solidFill>
                <a:effectLst/>
                <a:latin typeface="inter-regular"/>
              </a:rPr>
              <a:t>1</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 {q1} ∪ {q1, q2}  </a:t>
            </a:r>
          </a:p>
          <a:p>
            <a:pPr marL="0" indent="0" algn="just">
              <a:buNone/>
            </a:pPr>
            <a:r>
              <a:rPr lang="en-IN" dirty="0">
                <a:solidFill>
                  <a:srgbClr val="000000"/>
                </a:solidFill>
                <a:latin typeface="inter-regular"/>
              </a:rPr>
              <a:t>    </a:t>
            </a:r>
            <a:r>
              <a:rPr lang="en-IN" b="0" i="0" dirty="0">
                <a:solidFill>
                  <a:srgbClr val="000000"/>
                </a:solidFill>
                <a:effectLst/>
                <a:latin typeface="inter-regular"/>
              </a:rPr>
              <a:t>                  = {q1, q2}  </a:t>
            </a:r>
          </a:p>
          <a:p>
            <a:pPr marL="0" indent="0" algn="just">
              <a:buNone/>
            </a:pPr>
            <a:r>
              <a:rPr lang="en-IN" b="0" i="0" dirty="0">
                <a:solidFill>
                  <a:srgbClr val="000000"/>
                </a:solidFill>
                <a:effectLst/>
                <a:latin typeface="inter-regular"/>
              </a:rPr>
              <a:t>                     = [q1, q2]  </a:t>
            </a:r>
          </a:p>
          <a:p>
            <a:pPr marL="0" indent="0">
              <a:buNone/>
            </a:pPr>
            <a:r>
              <a:rPr lang="en-US" b="0" i="0" dirty="0">
                <a:solidFill>
                  <a:srgbClr val="333333"/>
                </a:solidFill>
                <a:effectLst/>
                <a:latin typeface="inter-regular"/>
              </a:rPr>
              <a:t>The state [q1, q2] is the final state as well because it contains a final state q2. The transition table for the constructed DFA will be:</a:t>
            </a:r>
            <a:endParaRPr lang="en-IN" dirty="0"/>
          </a:p>
        </p:txBody>
      </p:sp>
    </p:spTree>
    <p:extLst>
      <p:ext uri="{BB962C8B-B14F-4D97-AF65-F5344CB8AC3E}">
        <p14:creationId xmlns:p14="http://schemas.microsoft.com/office/powerpoint/2010/main" val="3964431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8D88-38C8-9337-5834-262A241B870D}"/>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BBA12810-0751-16CE-BC46-51AAF66C1B92}"/>
              </a:ext>
            </a:extLst>
          </p:cNvPr>
          <p:cNvGraphicFramePr>
            <a:graphicFrameLocks noGrp="1"/>
          </p:cNvGraphicFramePr>
          <p:nvPr>
            <p:ph idx="1"/>
            <p:extLst>
              <p:ext uri="{D42A27DB-BD31-4B8C-83A1-F6EECF244321}">
                <p14:modId xmlns:p14="http://schemas.microsoft.com/office/powerpoint/2010/main" val="3826568121"/>
              </p:ext>
            </p:extLst>
          </p:nvPr>
        </p:nvGraphicFramePr>
        <p:xfrm>
          <a:off x="2264908" y="669608"/>
          <a:ext cx="6467475" cy="2042160"/>
        </p:xfrm>
        <a:graphic>
          <a:graphicData uri="http://schemas.openxmlformats.org/drawingml/2006/table">
            <a:tbl>
              <a:tblPr/>
              <a:tblGrid>
                <a:gridCol w="2155825">
                  <a:extLst>
                    <a:ext uri="{9D8B030D-6E8A-4147-A177-3AD203B41FA5}">
                      <a16:colId xmlns:a16="http://schemas.microsoft.com/office/drawing/2014/main" val="3831266987"/>
                    </a:ext>
                  </a:extLst>
                </a:gridCol>
                <a:gridCol w="2155825">
                  <a:extLst>
                    <a:ext uri="{9D8B030D-6E8A-4147-A177-3AD203B41FA5}">
                      <a16:colId xmlns:a16="http://schemas.microsoft.com/office/drawing/2014/main" val="3379897366"/>
                    </a:ext>
                  </a:extLst>
                </a:gridCol>
                <a:gridCol w="2155825">
                  <a:extLst>
                    <a:ext uri="{9D8B030D-6E8A-4147-A177-3AD203B41FA5}">
                      <a16:colId xmlns:a16="http://schemas.microsoft.com/office/drawing/2014/main" val="227579098"/>
                    </a:ext>
                  </a:extLst>
                </a:gridCol>
              </a:tblGrid>
              <a:tr h="0">
                <a:tc>
                  <a:txBody>
                    <a:bodyPr/>
                    <a:lstStyle/>
                    <a:p>
                      <a:pPr algn="l" fontAlgn="t"/>
                      <a:r>
                        <a:rPr lang="en-IN">
                          <a:solidFill>
                            <a:srgbClr val="000000"/>
                          </a:solidFill>
                          <a:effectLst/>
                          <a:latin typeface="times new roman" panose="02020603050405020304" pitchFamily="18" charset="0"/>
                        </a:rPr>
                        <a:t>State</a:t>
                      </a:r>
                    </a:p>
                  </a:txBody>
                  <a:tcPr marT="91440" marB="91440">
                    <a:lnL w="7620" cap="flat" cmpd="sng" algn="ctr">
                      <a:solidFill>
                        <a:srgbClr val="F0D41E"/>
                      </a:solidFill>
                      <a:prstDash val="solid"/>
                      <a:round/>
                      <a:headEnd type="none" w="med" len="med"/>
                      <a:tailEnd type="none" w="med" len="med"/>
                    </a:lnL>
                    <a:lnR w="7620" cap="flat" cmpd="sng" algn="ctr">
                      <a:solidFill>
                        <a:srgbClr val="F0D41E"/>
                      </a:solidFill>
                      <a:prstDash val="solid"/>
                      <a:round/>
                      <a:headEnd type="none" w="med" len="med"/>
                      <a:tailEnd type="none" w="med" len="med"/>
                    </a:lnR>
                    <a:lnT w="7620" cap="flat" cmpd="sng" algn="ctr">
                      <a:solidFill>
                        <a:srgbClr val="F0D41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0</a:t>
                      </a:r>
                    </a:p>
                  </a:txBody>
                  <a:tcPr marT="91440" marB="91440">
                    <a:lnL w="7620" cap="flat" cmpd="sng" algn="ctr">
                      <a:solidFill>
                        <a:srgbClr val="F0D41E"/>
                      </a:solidFill>
                      <a:prstDash val="solid"/>
                      <a:round/>
                      <a:headEnd type="none" w="med" len="med"/>
                      <a:tailEnd type="none" w="med" len="med"/>
                    </a:lnL>
                    <a:lnR w="7620" cap="flat" cmpd="sng" algn="ctr">
                      <a:solidFill>
                        <a:srgbClr val="F0D41E"/>
                      </a:solidFill>
                      <a:prstDash val="solid"/>
                      <a:round/>
                      <a:headEnd type="none" w="med" len="med"/>
                      <a:tailEnd type="none" w="med" len="med"/>
                    </a:lnR>
                    <a:lnT w="7620" cap="flat" cmpd="sng" algn="ctr">
                      <a:solidFill>
                        <a:srgbClr val="F0D41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1</a:t>
                      </a:r>
                    </a:p>
                  </a:txBody>
                  <a:tcPr marT="91440" marB="91440">
                    <a:lnL w="7620" cap="flat" cmpd="sng" algn="ctr">
                      <a:solidFill>
                        <a:srgbClr val="F0D41E"/>
                      </a:solidFill>
                      <a:prstDash val="solid"/>
                      <a:round/>
                      <a:headEnd type="none" w="med" len="med"/>
                      <a:tailEnd type="none" w="med" len="med"/>
                    </a:lnL>
                    <a:lnR w="7620" cap="flat" cmpd="sng" algn="ctr">
                      <a:solidFill>
                        <a:srgbClr val="F0D41E"/>
                      </a:solidFill>
                      <a:prstDash val="solid"/>
                      <a:round/>
                      <a:headEnd type="none" w="med" len="med"/>
                      <a:tailEnd type="none" w="med" len="med"/>
                    </a:lnR>
                    <a:lnT w="7620" cap="flat" cmpd="sng" algn="ctr">
                      <a:solidFill>
                        <a:srgbClr val="F0D41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59626386"/>
                  </a:ext>
                </a:extLst>
              </a:tr>
              <a:tr h="0">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59309759"/>
                  </a:ext>
                </a:extLst>
              </a:tr>
              <a:tr h="0">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34988756"/>
                  </a:ext>
                </a:extLst>
              </a:tr>
              <a:tr h="0">
                <a:tc>
                  <a:txBody>
                    <a:bodyPr/>
                    <a:lstStyle/>
                    <a:p>
                      <a:pPr algn="just" fontAlgn="t"/>
                      <a:r>
                        <a:rPr lang="en-IN">
                          <a:solidFill>
                            <a:srgbClr val="333333"/>
                          </a:solidFill>
                          <a:effectLst/>
                          <a:latin typeface="inter-regular"/>
                        </a:rPr>
                        <a:t>*[q2]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7057720"/>
                  </a:ext>
                </a:extLst>
              </a:tr>
              <a:tr h="0">
                <a:tc>
                  <a:txBody>
                    <a:bodyPr/>
                    <a:lstStyle/>
                    <a:p>
                      <a:pPr algn="just" fontAlgn="t"/>
                      <a:r>
                        <a:rPr lang="en-IN">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[q1, q2]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40628634"/>
                  </a:ext>
                </a:extLst>
              </a:tr>
            </a:tbl>
          </a:graphicData>
        </a:graphic>
      </p:graphicFrame>
      <p:sp>
        <p:nvSpPr>
          <p:cNvPr id="5" name="Rectangle 1">
            <a:extLst>
              <a:ext uri="{FF2B5EF4-FFF2-40B4-BE49-F238E27FC236}">
                <a16:creationId xmlns:a16="http://schemas.microsoft.com/office/drawing/2014/main" id="{A4C022DB-B38C-F460-7FE9-B47FC3669996}"/>
              </a:ext>
            </a:extLst>
          </p:cNvPr>
          <p:cNvSpPr>
            <a:spLocks noChangeArrowheads="1"/>
          </p:cNvSpPr>
          <p:nvPr/>
        </p:nvSpPr>
        <p:spPr bwMode="auto">
          <a:xfrm>
            <a:off x="3470988" y="63074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333333"/>
                </a:solidFill>
                <a:effectLst/>
                <a:latin typeface="inter-regular"/>
              </a:rPr>
              <a:t>The Transition diagram will be: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95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333333"/>
                </a:solidFill>
                <a:effectLst/>
                <a:latin typeface="inter-regular"/>
              </a:rPr>
              <a:t>The state q2 can be eliminated because q2 is an unreachable state.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4" name="Picture 2" descr="Conversion from NFA to DFA">
            <a:extLst>
              <a:ext uri="{FF2B5EF4-FFF2-40B4-BE49-F238E27FC236}">
                <a16:creationId xmlns:a16="http://schemas.microsoft.com/office/drawing/2014/main" id="{FFAB6DE1-3329-6609-333D-3027D8743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983" y="3202343"/>
            <a:ext cx="5486400" cy="310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3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E633-3826-4897-5091-9CAD47E009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5B1CAF-9562-FFE8-8DF8-657176172A01}"/>
              </a:ext>
            </a:extLst>
          </p:cNvPr>
          <p:cNvSpPr>
            <a:spLocks noGrp="1"/>
          </p:cNvSpPr>
          <p:nvPr>
            <p:ph idx="1"/>
          </p:nvPr>
        </p:nvSpPr>
        <p:spPr>
          <a:xfrm>
            <a:off x="838200" y="1769641"/>
            <a:ext cx="10515600" cy="4351338"/>
          </a:xfrm>
        </p:spPr>
        <p:txBody>
          <a:bodyPr/>
          <a:lstStyle/>
          <a:p>
            <a:r>
              <a:rPr lang="en-US" b="0" i="0" dirty="0">
                <a:solidFill>
                  <a:srgbClr val="333333"/>
                </a:solidFill>
                <a:effectLst/>
                <a:latin typeface="inter-regular"/>
              </a:rPr>
              <a:t>Convert the given NFA to DFA.</a:t>
            </a:r>
          </a:p>
          <a:p>
            <a:pPr marL="0" indent="0">
              <a:buNone/>
            </a:pPr>
            <a:endParaRPr lang="en-IN" dirty="0"/>
          </a:p>
        </p:txBody>
      </p:sp>
      <p:pic>
        <p:nvPicPr>
          <p:cNvPr id="5" name="Picture 4">
            <a:extLst>
              <a:ext uri="{FF2B5EF4-FFF2-40B4-BE49-F238E27FC236}">
                <a16:creationId xmlns:a16="http://schemas.microsoft.com/office/drawing/2014/main" id="{45E0E9CC-3535-447E-6DD4-9006757EDE96}"/>
              </a:ext>
            </a:extLst>
          </p:cNvPr>
          <p:cNvPicPr>
            <a:picLocks noChangeAspect="1"/>
          </p:cNvPicPr>
          <p:nvPr/>
        </p:nvPicPr>
        <p:blipFill>
          <a:blip r:embed="rId2"/>
          <a:stretch>
            <a:fillRect/>
          </a:stretch>
        </p:blipFill>
        <p:spPr>
          <a:xfrm>
            <a:off x="1824927" y="2514521"/>
            <a:ext cx="5052498" cy="1828958"/>
          </a:xfrm>
          <a:prstGeom prst="rect">
            <a:avLst/>
          </a:prstGeom>
        </p:spPr>
      </p:pic>
    </p:spTree>
    <p:extLst>
      <p:ext uri="{BB962C8B-B14F-4D97-AF65-F5344CB8AC3E}">
        <p14:creationId xmlns:p14="http://schemas.microsoft.com/office/powerpoint/2010/main" val="2385805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3A4B-47AB-7F96-26B6-0501B0B0612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3151AEFC-0248-BEE1-1C74-5E74F5FDD8AD}"/>
              </a:ext>
            </a:extLst>
          </p:cNvPr>
          <p:cNvGraphicFramePr>
            <a:graphicFrameLocks noGrp="1"/>
          </p:cNvGraphicFramePr>
          <p:nvPr>
            <p:ph idx="1"/>
            <p:extLst>
              <p:ext uri="{D42A27DB-BD31-4B8C-83A1-F6EECF244321}">
                <p14:modId xmlns:p14="http://schemas.microsoft.com/office/powerpoint/2010/main" val="3226340191"/>
              </p:ext>
            </p:extLst>
          </p:nvPr>
        </p:nvGraphicFramePr>
        <p:xfrm>
          <a:off x="1938531" y="689237"/>
          <a:ext cx="6467475" cy="1249680"/>
        </p:xfrm>
        <a:graphic>
          <a:graphicData uri="http://schemas.openxmlformats.org/drawingml/2006/table">
            <a:tbl>
              <a:tblPr/>
              <a:tblGrid>
                <a:gridCol w="2155825">
                  <a:extLst>
                    <a:ext uri="{9D8B030D-6E8A-4147-A177-3AD203B41FA5}">
                      <a16:colId xmlns:a16="http://schemas.microsoft.com/office/drawing/2014/main" val="2780556301"/>
                    </a:ext>
                  </a:extLst>
                </a:gridCol>
                <a:gridCol w="2155825">
                  <a:extLst>
                    <a:ext uri="{9D8B030D-6E8A-4147-A177-3AD203B41FA5}">
                      <a16:colId xmlns:a16="http://schemas.microsoft.com/office/drawing/2014/main" val="4130496655"/>
                    </a:ext>
                  </a:extLst>
                </a:gridCol>
                <a:gridCol w="2155825">
                  <a:extLst>
                    <a:ext uri="{9D8B030D-6E8A-4147-A177-3AD203B41FA5}">
                      <a16:colId xmlns:a16="http://schemas.microsoft.com/office/drawing/2014/main" val="1208267339"/>
                    </a:ext>
                  </a:extLst>
                </a:gridCol>
              </a:tblGrid>
              <a:tr h="0">
                <a:tc>
                  <a:txBody>
                    <a:bodyPr/>
                    <a:lstStyle/>
                    <a:p>
                      <a:pPr algn="l" fontAlgn="t"/>
                      <a:r>
                        <a:rPr lang="en-IN" dirty="0">
                          <a:solidFill>
                            <a:srgbClr val="000000"/>
                          </a:solidFill>
                          <a:effectLst/>
                          <a:latin typeface="times new roman" panose="02020603050405020304" pitchFamily="18" charset="0"/>
                        </a:rPr>
                        <a:t>State</a:t>
                      </a:r>
                    </a:p>
                  </a:txBody>
                  <a:tcPr marT="91440" marB="91440">
                    <a:lnL w="7620" cap="flat" cmpd="sng" algn="ctr">
                      <a:solidFill>
                        <a:srgbClr val="80BA53"/>
                      </a:solidFill>
                      <a:prstDash val="solid"/>
                      <a:round/>
                      <a:headEnd type="none" w="med" len="med"/>
                      <a:tailEnd type="none" w="med" len="med"/>
                    </a:lnL>
                    <a:lnR w="7620" cap="flat" cmpd="sng" algn="ctr">
                      <a:solidFill>
                        <a:srgbClr val="80BA53"/>
                      </a:solidFill>
                      <a:prstDash val="solid"/>
                      <a:round/>
                      <a:headEnd type="none" w="med" len="med"/>
                      <a:tailEnd type="none" w="med" len="med"/>
                    </a:lnR>
                    <a:lnT w="7620" cap="flat" cmpd="sng" algn="ctr">
                      <a:solidFill>
                        <a:srgbClr val="80BA5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0</a:t>
                      </a:r>
                    </a:p>
                  </a:txBody>
                  <a:tcPr marT="91440" marB="91440">
                    <a:lnL w="7620" cap="flat" cmpd="sng" algn="ctr">
                      <a:solidFill>
                        <a:srgbClr val="80BA53"/>
                      </a:solidFill>
                      <a:prstDash val="solid"/>
                      <a:round/>
                      <a:headEnd type="none" w="med" len="med"/>
                      <a:tailEnd type="none" w="med" len="med"/>
                    </a:lnL>
                    <a:lnR w="7620" cap="flat" cmpd="sng" algn="ctr">
                      <a:solidFill>
                        <a:srgbClr val="80BA53"/>
                      </a:solidFill>
                      <a:prstDash val="solid"/>
                      <a:round/>
                      <a:headEnd type="none" w="med" len="med"/>
                      <a:tailEnd type="none" w="med" len="med"/>
                    </a:lnR>
                    <a:lnT w="7620" cap="flat" cmpd="sng" algn="ctr">
                      <a:solidFill>
                        <a:srgbClr val="80BA5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1</a:t>
                      </a:r>
                    </a:p>
                  </a:txBody>
                  <a:tcPr marT="91440" marB="91440">
                    <a:lnL w="7620" cap="flat" cmpd="sng" algn="ctr">
                      <a:solidFill>
                        <a:srgbClr val="80BA53"/>
                      </a:solidFill>
                      <a:prstDash val="solid"/>
                      <a:round/>
                      <a:headEnd type="none" w="med" len="med"/>
                      <a:tailEnd type="none" w="med" len="med"/>
                    </a:lnL>
                    <a:lnR w="7620" cap="flat" cmpd="sng" algn="ctr">
                      <a:solidFill>
                        <a:srgbClr val="80BA53"/>
                      </a:solidFill>
                      <a:prstDash val="solid"/>
                      <a:round/>
                      <a:headEnd type="none" w="med" len="med"/>
                      <a:tailEnd type="none" w="med" len="med"/>
                    </a:lnR>
                    <a:lnT w="7620" cap="flat" cmpd="sng" algn="ctr">
                      <a:solidFill>
                        <a:srgbClr val="80BA5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44403069"/>
                  </a:ext>
                </a:extLst>
              </a:tr>
              <a:tr h="0">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37012448"/>
                  </a:ext>
                </a:extLst>
              </a:tr>
              <a:tr h="0">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l-GR">
                          <a:solidFill>
                            <a:srgbClr val="333333"/>
                          </a:solidFill>
                          <a:effectLst/>
                          <a:latin typeface="inter-regular"/>
                        </a:rPr>
                        <a:t>ϕ</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76851706"/>
                  </a:ext>
                </a:extLst>
              </a:tr>
            </a:tbl>
          </a:graphicData>
        </a:graphic>
      </p:graphicFrame>
      <p:sp>
        <p:nvSpPr>
          <p:cNvPr id="5" name="Rectangle 1">
            <a:extLst>
              <a:ext uri="{FF2B5EF4-FFF2-40B4-BE49-F238E27FC236}">
                <a16:creationId xmlns:a16="http://schemas.microsoft.com/office/drawing/2014/main" id="{9E2FF1A2-7091-F006-FBAA-9E9E9DBEA386}"/>
              </a:ext>
            </a:extLst>
          </p:cNvPr>
          <p:cNvSpPr>
            <a:spLocks noChangeArrowheads="1"/>
          </p:cNvSpPr>
          <p:nvPr/>
        </p:nvSpPr>
        <p:spPr bwMode="auto">
          <a:xfrm>
            <a:off x="1314338" y="2123403"/>
            <a:ext cx="468468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inter-regular"/>
              </a:rPr>
              <a:t>Now we will obtain δ' transition for state q0.</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000000"/>
                </a:solidFill>
                <a:effectLst/>
                <a:latin typeface="inter-regular"/>
              </a:rPr>
              <a:t>δ'([q0], </a:t>
            </a:r>
            <a:r>
              <a:rPr kumimoji="0" lang="en-US" altLang="en-US" sz="2000" b="0" i="0" u="none" strike="noStrike" cap="none" normalizeH="0" baseline="0" dirty="0">
                <a:ln>
                  <a:noFill/>
                </a:ln>
                <a:solidFill>
                  <a:srgbClr val="C00000"/>
                </a:solidFill>
                <a:effectLst/>
                <a:latin typeface="inter-regular"/>
              </a:rPr>
              <a:t>0</a:t>
            </a:r>
            <a:r>
              <a:rPr kumimoji="0" lang="en-US" altLang="en-US" sz="2000" b="0" i="0" u="none" strike="noStrike" cap="none" normalizeH="0" baseline="0" dirty="0">
                <a:ln>
                  <a:noFill/>
                </a:ln>
                <a:solidFill>
                  <a:srgbClr val="000000"/>
                </a:solidFill>
                <a:effectLst/>
                <a:latin typeface="inter-regular"/>
              </a:rPr>
              <a:t>) = {q0, q1}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000000"/>
                </a:solidFill>
                <a:effectLst/>
                <a:latin typeface="inter-regular"/>
              </a:rPr>
              <a:t>               = [q0, q1]       (</a:t>
            </a:r>
            <a:r>
              <a:rPr kumimoji="0" lang="en-US" altLang="en-US" sz="2000" b="1" i="0" u="none" strike="noStrike" cap="none" normalizeH="0" baseline="0" dirty="0">
                <a:ln>
                  <a:noFill/>
                </a:ln>
                <a:solidFill>
                  <a:srgbClr val="006699"/>
                </a:solidFill>
                <a:effectLst/>
                <a:latin typeface="inter-regular"/>
              </a:rPr>
              <a:t>new</a:t>
            </a:r>
            <a:r>
              <a:rPr kumimoji="0" lang="en-US" altLang="en-US" sz="2000" b="0" i="0" u="none" strike="noStrike" cap="none" normalizeH="0" baseline="0" dirty="0">
                <a:ln>
                  <a:noFill/>
                </a:ln>
                <a:solidFill>
                  <a:srgbClr val="000000"/>
                </a:solidFill>
                <a:effectLst/>
                <a:latin typeface="inter-regular"/>
              </a:rPr>
              <a:t> state generated)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000000"/>
                </a:solidFill>
                <a:effectLst/>
                <a:latin typeface="inter-regular"/>
              </a:rPr>
              <a:t>δ'([q0], </a:t>
            </a:r>
            <a:r>
              <a:rPr kumimoji="0" lang="en-US" altLang="en-US" sz="2000" b="0" i="0" u="none" strike="noStrike" cap="none" normalizeH="0" baseline="0" dirty="0">
                <a:ln>
                  <a:noFill/>
                </a:ln>
                <a:solidFill>
                  <a:srgbClr val="C00000"/>
                </a:solidFill>
                <a:effectLst/>
                <a:latin typeface="inter-regular"/>
              </a:rPr>
              <a:t>1</a:t>
            </a:r>
            <a:r>
              <a:rPr kumimoji="0" lang="en-US" altLang="en-US" sz="2000" b="0" i="0" u="none" strike="noStrike" cap="none" normalizeH="0" baseline="0" dirty="0">
                <a:ln>
                  <a:noFill/>
                </a:ln>
                <a:solidFill>
                  <a:srgbClr val="000000"/>
                </a:solidFill>
                <a:effectLst/>
                <a:latin typeface="inter-regular"/>
              </a:rPr>
              <a:t>) = {q1} = [q1]  </a:t>
            </a:r>
            <a:endParaRPr kumimoji="0" lang="en-US" altLang="en-US" sz="2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inter-regular"/>
              </a:rPr>
              <a:t>The δ' transition for state q1 is obtained as:</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000000"/>
                </a:solidFill>
                <a:effectLst/>
                <a:latin typeface="inter-regular"/>
              </a:rPr>
              <a:t>δ'([q1], </a:t>
            </a:r>
            <a:r>
              <a:rPr kumimoji="0" lang="en-US" altLang="en-US" sz="2000" b="0" i="0" u="none" strike="noStrike" cap="none" normalizeH="0" baseline="0" dirty="0">
                <a:ln>
                  <a:noFill/>
                </a:ln>
                <a:solidFill>
                  <a:srgbClr val="C00000"/>
                </a:solidFill>
                <a:effectLst/>
                <a:latin typeface="inter-regular"/>
              </a:rPr>
              <a:t>0</a:t>
            </a:r>
            <a:r>
              <a:rPr kumimoji="0" lang="en-US" altLang="en-US" sz="2000" b="0" i="0" u="none" strike="noStrike" cap="none" normalizeH="0" baseline="0" dirty="0">
                <a:ln>
                  <a:noFill/>
                </a:ln>
                <a:solidFill>
                  <a:srgbClr val="000000"/>
                </a:solidFill>
                <a:effectLst/>
                <a:latin typeface="inter-regular"/>
              </a:rPr>
              <a:t>) = ϕ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000000"/>
                </a:solidFill>
                <a:effectLst/>
                <a:latin typeface="inter-regular"/>
              </a:rPr>
              <a:t>δ'([q1], </a:t>
            </a:r>
            <a:r>
              <a:rPr kumimoji="0" lang="en-US" altLang="en-US" sz="2000" b="0" i="0" u="none" strike="noStrike" cap="none" normalizeH="0" baseline="0" dirty="0">
                <a:ln>
                  <a:noFill/>
                </a:ln>
                <a:solidFill>
                  <a:srgbClr val="C00000"/>
                </a:solidFill>
                <a:effectLst/>
                <a:latin typeface="inter-regular"/>
              </a:rPr>
              <a:t>1</a:t>
            </a:r>
            <a:r>
              <a:rPr kumimoji="0" lang="en-US" altLang="en-US" sz="2000" b="0" i="0" u="none" strike="noStrike" cap="none" normalizeH="0" baseline="0" dirty="0">
                <a:ln>
                  <a:noFill/>
                </a:ln>
                <a:solidFill>
                  <a:srgbClr val="000000"/>
                </a:solidFill>
                <a:effectLst/>
                <a:latin typeface="inter-regular"/>
              </a:rPr>
              <a:t>) = [q0, q1]  </a:t>
            </a:r>
            <a:endParaRPr kumimoji="0" lang="en-US" altLang="en-US" sz="2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inter-regular"/>
              </a:rPr>
              <a:t>Now we will obtain δ' transition on [q0, q1].</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5262C7C-2113-6BAA-2BBB-EFAF63A12C52}"/>
              </a:ext>
            </a:extLst>
          </p:cNvPr>
          <p:cNvSpPr txBox="1"/>
          <p:nvPr/>
        </p:nvSpPr>
        <p:spPr>
          <a:xfrm>
            <a:off x="6473112" y="2263029"/>
            <a:ext cx="6097554" cy="2585323"/>
          </a:xfrm>
          <a:prstGeom prst="rect">
            <a:avLst/>
          </a:prstGeom>
          <a:noFill/>
        </p:spPr>
        <p:txBody>
          <a:bodyPr wrap="square">
            <a:spAutoFit/>
          </a:bodyPr>
          <a:lstStyle/>
          <a:p>
            <a:pPr algn="just"/>
            <a:r>
              <a:rPr lang="el-GR" b="0" i="0" dirty="0">
                <a:solidFill>
                  <a:srgbClr val="000000"/>
                </a:solidFill>
                <a:effectLst/>
                <a:latin typeface="inter-regular"/>
              </a:rPr>
              <a:t>δ'([</a:t>
            </a:r>
            <a:r>
              <a:rPr lang="en-IN" b="0" i="0" dirty="0">
                <a:solidFill>
                  <a:srgbClr val="000000"/>
                </a:solidFill>
                <a:effectLst/>
                <a:latin typeface="inter-regular"/>
              </a:rPr>
              <a:t>q0, q1], </a:t>
            </a:r>
            <a:r>
              <a:rPr lang="en-IN" b="0" i="0" dirty="0">
                <a:solidFill>
                  <a:srgbClr val="C00000"/>
                </a:solidFill>
                <a:effectLst/>
                <a:latin typeface="inter-regular"/>
              </a:rPr>
              <a:t>0</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q0, </a:t>
            </a:r>
            <a:r>
              <a:rPr lang="en-IN" b="0" i="0" dirty="0">
                <a:solidFill>
                  <a:srgbClr val="C00000"/>
                </a:solidFill>
                <a:effectLst/>
                <a:latin typeface="inter-regular"/>
              </a:rPr>
              <a:t>0</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0</a:t>
            </a:r>
            <a:r>
              <a:rPr lang="en-IN" b="0" i="0" dirty="0">
                <a:solidFill>
                  <a:srgbClr val="000000"/>
                </a:solidFill>
                <a:effectLst/>
                <a:latin typeface="inter-regular"/>
              </a:rPr>
              <a:t>)  </a:t>
            </a:r>
          </a:p>
          <a:p>
            <a:pPr algn="just"/>
            <a:r>
              <a:rPr lang="en-IN" b="0" i="0" dirty="0">
                <a:solidFill>
                  <a:srgbClr val="000000"/>
                </a:solidFill>
                <a:effectLst/>
                <a:latin typeface="inter-regular"/>
              </a:rPr>
              <a:t>                  = {q0, q1} ∪ </a:t>
            </a:r>
            <a:r>
              <a:rPr lang="el-GR" b="0" i="0" dirty="0">
                <a:solidFill>
                  <a:srgbClr val="000000"/>
                </a:solidFill>
                <a:effectLst/>
                <a:latin typeface="inter-regular"/>
              </a:rPr>
              <a:t>ϕ  </a:t>
            </a:r>
          </a:p>
          <a:p>
            <a:pPr algn="just"/>
            <a:r>
              <a:rPr lang="el-GR" b="0" i="0" dirty="0">
                <a:solidFill>
                  <a:srgbClr val="000000"/>
                </a:solidFill>
                <a:effectLst/>
                <a:latin typeface="inter-regular"/>
              </a:rPr>
              <a:t>                     = {</a:t>
            </a:r>
            <a:r>
              <a:rPr lang="en-IN" b="0" i="0" dirty="0">
                <a:solidFill>
                  <a:srgbClr val="000000"/>
                </a:solidFill>
                <a:effectLst/>
                <a:latin typeface="inter-regular"/>
              </a:rPr>
              <a:t>q0, q1}  </a:t>
            </a:r>
          </a:p>
          <a:p>
            <a:pPr algn="just"/>
            <a:r>
              <a:rPr lang="en-IN" b="0" i="0" dirty="0">
                <a:solidFill>
                  <a:srgbClr val="000000"/>
                </a:solidFill>
                <a:effectLst/>
                <a:latin typeface="inter-regular"/>
              </a:rPr>
              <a:t>                     = [q0, q1]  </a:t>
            </a:r>
          </a:p>
          <a:p>
            <a:pPr algn="just"/>
            <a:r>
              <a:rPr lang="en-IN" b="0" i="0" dirty="0">
                <a:solidFill>
                  <a:srgbClr val="333333"/>
                </a:solidFill>
                <a:effectLst/>
                <a:latin typeface="inter-regular"/>
              </a:rPr>
              <a:t>Similarly,</a:t>
            </a:r>
          </a:p>
          <a:p>
            <a:pPr algn="just"/>
            <a:r>
              <a:rPr lang="el-GR" b="0" i="0" dirty="0">
                <a:solidFill>
                  <a:srgbClr val="000000"/>
                </a:solidFill>
                <a:effectLst/>
                <a:latin typeface="inter-regular"/>
              </a:rPr>
              <a:t>δ'([</a:t>
            </a:r>
            <a:r>
              <a:rPr lang="en-IN" b="0" i="0" dirty="0">
                <a:solidFill>
                  <a:srgbClr val="000000"/>
                </a:solidFill>
                <a:effectLst/>
                <a:latin typeface="inter-regular"/>
              </a:rPr>
              <a:t>q0, q1], </a:t>
            </a:r>
            <a:r>
              <a:rPr lang="en-IN" b="0" i="0" dirty="0">
                <a:solidFill>
                  <a:srgbClr val="C00000"/>
                </a:solidFill>
                <a:effectLst/>
                <a:latin typeface="inter-regular"/>
              </a:rPr>
              <a:t>1</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q0, </a:t>
            </a:r>
            <a:r>
              <a:rPr lang="en-IN" b="0" i="0" dirty="0">
                <a:solidFill>
                  <a:srgbClr val="C00000"/>
                </a:solidFill>
                <a:effectLst/>
                <a:latin typeface="inter-regular"/>
              </a:rPr>
              <a:t>1</a:t>
            </a:r>
            <a:r>
              <a:rPr lang="en-IN" b="0" i="0" dirty="0">
                <a:solidFill>
                  <a:srgbClr val="000000"/>
                </a:solidFill>
                <a:effectLst/>
                <a:latin typeface="inter-regular"/>
              </a:rPr>
              <a:t>) ∪ </a:t>
            </a:r>
            <a:r>
              <a:rPr lang="el-GR" b="0" i="0" dirty="0">
                <a:solidFill>
                  <a:srgbClr val="000000"/>
                </a:solidFill>
                <a:effectLst/>
                <a:latin typeface="inter-regular"/>
              </a:rPr>
              <a:t>δ(</a:t>
            </a:r>
            <a:r>
              <a:rPr lang="en-IN" b="0" i="0" dirty="0">
                <a:solidFill>
                  <a:srgbClr val="000000"/>
                </a:solidFill>
                <a:effectLst/>
                <a:latin typeface="inter-regular"/>
              </a:rPr>
              <a:t>q1, </a:t>
            </a:r>
            <a:r>
              <a:rPr lang="en-IN" b="0" i="0" dirty="0">
                <a:solidFill>
                  <a:srgbClr val="C00000"/>
                </a:solidFill>
                <a:effectLst/>
                <a:latin typeface="inter-regular"/>
              </a:rPr>
              <a:t>1</a:t>
            </a:r>
            <a:r>
              <a:rPr lang="en-IN" b="0" i="0" dirty="0">
                <a:solidFill>
                  <a:srgbClr val="000000"/>
                </a:solidFill>
                <a:effectLst/>
                <a:latin typeface="inter-regular"/>
              </a:rPr>
              <a:t>)  </a:t>
            </a:r>
          </a:p>
          <a:p>
            <a:pPr algn="just"/>
            <a:r>
              <a:rPr lang="en-IN" b="0" i="0" dirty="0">
                <a:solidFill>
                  <a:srgbClr val="000000"/>
                </a:solidFill>
                <a:effectLst/>
                <a:latin typeface="inter-regular"/>
              </a:rPr>
              <a:t>                    = {q1} ∪ {q0, q1}  </a:t>
            </a:r>
          </a:p>
          <a:p>
            <a:pPr algn="just"/>
            <a:r>
              <a:rPr lang="en-IN" b="0" i="0" dirty="0">
                <a:solidFill>
                  <a:srgbClr val="000000"/>
                </a:solidFill>
                <a:effectLst/>
                <a:latin typeface="inter-regular"/>
              </a:rPr>
              <a:t>                    = {q0, q1}  </a:t>
            </a:r>
          </a:p>
          <a:p>
            <a:pPr algn="just"/>
            <a:r>
              <a:rPr lang="en-IN" b="0" i="0" dirty="0">
                <a:solidFill>
                  <a:srgbClr val="000000"/>
                </a:solidFill>
                <a:effectLst/>
                <a:latin typeface="inter-regular"/>
              </a:rPr>
              <a:t>                    = [q0, q1]  </a:t>
            </a:r>
          </a:p>
        </p:txBody>
      </p:sp>
    </p:spTree>
    <p:extLst>
      <p:ext uri="{BB962C8B-B14F-4D97-AF65-F5344CB8AC3E}">
        <p14:creationId xmlns:p14="http://schemas.microsoft.com/office/powerpoint/2010/main" val="3758495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A6B-BCB5-0832-8CF0-5657CD211391}"/>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01482BE0-5206-12D7-9513-2F36D2FA487C}"/>
              </a:ext>
            </a:extLst>
          </p:cNvPr>
          <p:cNvGraphicFramePr>
            <a:graphicFrameLocks noGrp="1"/>
          </p:cNvGraphicFramePr>
          <p:nvPr>
            <p:ph idx="1"/>
            <p:extLst>
              <p:ext uri="{D42A27DB-BD31-4B8C-83A1-F6EECF244321}">
                <p14:modId xmlns:p14="http://schemas.microsoft.com/office/powerpoint/2010/main" val="928329523"/>
              </p:ext>
            </p:extLst>
          </p:nvPr>
        </p:nvGraphicFramePr>
        <p:xfrm>
          <a:off x="2115813" y="1690688"/>
          <a:ext cx="6467475" cy="1645920"/>
        </p:xfrm>
        <a:graphic>
          <a:graphicData uri="http://schemas.openxmlformats.org/drawingml/2006/table">
            <a:tbl>
              <a:tblPr/>
              <a:tblGrid>
                <a:gridCol w="2155825">
                  <a:extLst>
                    <a:ext uri="{9D8B030D-6E8A-4147-A177-3AD203B41FA5}">
                      <a16:colId xmlns:a16="http://schemas.microsoft.com/office/drawing/2014/main" val="2075955059"/>
                    </a:ext>
                  </a:extLst>
                </a:gridCol>
                <a:gridCol w="2155825">
                  <a:extLst>
                    <a:ext uri="{9D8B030D-6E8A-4147-A177-3AD203B41FA5}">
                      <a16:colId xmlns:a16="http://schemas.microsoft.com/office/drawing/2014/main" val="894232034"/>
                    </a:ext>
                  </a:extLst>
                </a:gridCol>
                <a:gridCol w="2155825">
                  <a:extLst>
                    <a:ext uri="{9D8B030D-6E8A-4147-A177-3AD203B41FA5}">
                      <a16:colId xmlns:a16="http://schemas.microsoft.com/office/drawing/2014/main" val="2035027810"/>
                    </a:ext>
                  </a:extLst>
                </a:gridCol>
              </a:tblGrid>
              <a:tr h="0">
                <a:tc>
                  <a:txBody>
                    <a:bodyPr/>
                    <a:lstStyle/>
                    <a:p>
                      <a:pPr algn="l" fontAlgn="t"/>
                      <a:r>
                        <a:rPr lang="en-IN">
                          <a:solidFill>
                            <a:srgbClr val="000000"/>
                          </a:solidFill>
                          <a:effectLst/>
                          <a:latin typeface="times new roman" panose="02020603050405020304" pitchFamily="18" charset="0"/>
                        </a:rPr>
                        <a:t>State</a:t>
                      </a:r>
                    </a:p>
                  </a:txBody>
                  <a:tcPr marT="91440" marB="91440">
                    <a:lnL w="7620" cap="flat" cmpd="sng" algn="ctr">
                      <a:solidFill>
                        <a:srgbClr val="5006BB"/>
                      </a:solidFill>
                      <a:prstDash val="solid"/>
                      <a:round/>
                      <a:headEnd type="none" w="med" len="med"/>
                      <a:tailEnd type="none" w="med" len="med"/>
                    </a:lnL>
                    <a:lnR w="7620" cap="flat" cmpd="sng" algn="ctr">
                      <a:solidFill>
                        <a:srgbClr val="5006BB"/>
                      </a:solidFill>
                      <a:prstDash val="solid"/>
                      <a:round/>
                      <a:headEnd type="none" w="med" len="med"/>
                      <a:tailEnd type="none" w="med" len="med"/>
                    </a:lnR>
                    <a:lnT w="7620" cap="flat" cmpd="sng" algn="ctr">
                      <a:solidFill>
                        <a:srgbClr val="5006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0</a:t>
                      </a:r>
                    </a:p>
                  </a:txBody>
                  <a:tcPr marT="91440" marB="91440">
                    <a:lnL w="7620" cap="flat" cmpd="sng" algn="ctr">
                      <a:solidFill>
                        <a:srgbClr val="5006BB"/>
                      </a:solidFill>
                      <a:prstDash val="solid"/>
                      <a:round/>
                      <a:headEnd type="none" w="med" len="med"/>
                      <a:tailEnd type="none" w="med" len="med"/>
                    </a:lnL>
                    <a:lnR w="7620" cap="flat" cmpd="sng" algn="ctr">
                      <a:solidFill>
                        <a:srgbClr val="5006BB"/>
                      </a:solidFill>
                      <a:prstDash val="solid"/>
                      <a:round/>
                      <a:headEnd type="none" w="med" len="med"/>
                      <a:tailEnd type="none" w="med" len="med"/>
                    </a:lnR>
                    <a:lnT w="7620" cap="flat" cmpd="sng" algn="ctr">
                      <a:solidFill>
                        <a:srgbClr val="5006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1</a:t>
                      </a:r>
                    </a:p>
                  </a:txBody>
                  <a:tcPr marT="91440" marB="91440">
                    <a:lnL w="7620" cap="flat" cmpd="sng" algn="ctr">
                      <a:solidFill>
                        <a:srgbClr val="5006BB"/>
                      </a:solidFill>
                      <a:prstDash val="solid"/>
                      <a:round/>
                      <a:headEnd type="none" w="med" len="med"/>
                      <a:tailEnd type="none" w="med" len="med"/>
                    </a:lnL>
                    <a:lnR w="7620" cap="flat" cmpd="sng" algn="ctr">
                      <a:solidFill>
                        <a:srgbClr val="5006BB"/>
                      </a:solidFill>
                      <a:prstDash val="solid"/>
                      <a:round/>
                      <a:headEnd type="none" w="med" len="med"/>
                      <a:tailEnd type="none" w="med" len="med"/>
                    </a:lnR>
                    <a:lnT w="7620" cap="flat" cmpd="sng" algn="ctr">
                      <a:solidFill>
                        <a:srgbClr val="5006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301360135"/>
                  </a:ext>
                </a:extLst>
              </a:tr>
              <a:tr h="0">
                <a:tc>
                  <a:txBody>
                    <a:bodyPr/>
                    <a:lstStyle/>
                    <a:p>
                      <a:pPr algn="just" fontAlgn="t"/>
                      <a:r>
                        <a:rPr lang="en-IN">
                          <a:solidFill>
                            <a:srgbClr val="333333"/>
                          </a:solidFill>
                          <a:effectLst/>
                          <a:latin typeface="inter-regular"/>
                        </a:rPr>
                        <a:t>→[q0]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1172221"/>
                  </a:ext>
                </a:extLst>
              </a:tr>
              <a:tr h="0">
                <a:tc>
                  <a:txBody>
                    <a:bodyPr/>
                    <a:lstStyle/>
                    <a:p>
                      <a:pPr algn="just" fontAlgn="t"/>
                      <a:r>
                        <a:rPr lang="en-IN">
                          <a:solidFill>
                            <a:srgbClr val="333333"/>
                          </a:solidFill>
                          <a:effectLst/>
                          <a:latin typeface="inter-regular"/>
                        </a:rPr>
                        <a:t>*[q1]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l-GR">
                          <a:solidFill>
                            <a:srgbClr val="333333"/>
                          </a:solidFill>
                          <a:effectLst/>
                          <a:latin typeface="inter-regular"/>
                        </a:rPr>
                        <a:t>ϕ</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27759609"/>
                  </a:ext>
                </a:extLst>
              </a:tr>
              <a:tr h="0">
                <a:tc>
                  <a:txBody>
                    <a:bodyPr/>
                    <a:lstStyle/>
                    <a:p>
                      <a:pPr algn="just" fontAlgn="t"/>
                      <a:r>
                        <a:rPr lang="en-IN">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[q0, q1]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41124134"/>
                  </a:ext>
                </a:extLst>
              </a:tr>
            </a:tbl>
          </a:graphicData>
        </a:graphic>
      </p:graphicFrame>
      <p:sp>
        <p:nvSpPr>
          <p:cNvPr id="5" name="Rectangle 1">
            <a:extLst>
              <a:ext uri="{FF2B5EF4-FFF2-40B4-BE49-F238E27FC236}">
                <a16:creationId xmlns:a16="http://schemas.microsoft.com/office/drawing/2014/main" id="{2ECA4C09-74C4-8FE5-61AA-2943B402306E}"/>
              </a:ext>
            </a:extLst>
          </p:cNvPr>
          <p:cNvSpPr>
            <a:spLocks noChangeArrowheads="1"/>
          </p:cNvSpPr>
          <p:nvPr/>
        </p:nvSpPr>
        <p:spPr bwMode="auto">
          <a:xfrm>
            <a:off x="2976465" y="50085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333333"/>
                </a:solidFill>
                <a:effectLst/>
                <a:latin typeface="inter-regular"/>
              </a:rPr>
              <a:t>The Transition diagram will be: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213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5122" name="Picture 2" descr="Conversion from NFA to DFA">
            <a:extLst>
              <a:ext uri="{FF2B5EF4-FFF2-40B4-BE49-F238E27FC236}">
                <a16:creationId xmlns:a16="http://schemas.microsoft.com/office/drawing/2014/main" id="{3C38DDB0-893E-40A7-1C29-4FE8CBE18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465" y="3476624"/>
            <a:ext cx="4581525" cy="338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64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04E9-69D6-93DD-F7F7-6230D8574ACE}"/>
              </a:ext>
            </a:extLst>
          </p:cNvPr>
          <p:cNvSpPr>
            <a:spLocks noGrp="1"/>
          </p:cNvSpPr>
          <p:nvPr>
            <p:ph type="title"/>
          </p:nvPr>
        </p:nvSpPr>
        <p:spPr/>
        <p:txBody>
          <a:bodyPr/>
          <a:lstStyle/>
          <a:p>
            <a:r>
              <a:rPr lang="en-IN" dirty="0"/>
              <a:t>Regular Expression</a:t>
            </a:r>
          </a:p>
        </p:txBody>
      </p:sp>
      <p:sp>
        <p:nvSpPr>
          <p:cNvPr id="3" name="Content Placeholder 2">
            <a:extLst>
              <a:ext uri="{FF2B5EF4-FFF2-40B4-BE49-F238E27FC236}">
                <a16:creationId xmlns:a16="http://schemas.microsoft.com/office/drawing/2014/main" id="{E350862A-D15B-6E4A-0050-5A7CBA6E9D96}"/>
              </a:ext>
            </a:extLst>
          </p:cNvPr>
          <p:cNvSpPr>
            <a:spLocks noGrp="1"/>
          </p:cNvSpPr>
          <p:nvPr>
            <p:ph idx="1"/>
          </p:nvPr>
        </p:nvSpPr>
        <p:spPr/>
        <p:txBody>
          <a:bodyPr>
            <a:normAutofit fontScale="77500" lnSpcReduction="20000"/>
          </a:bodyPr>
          <a:lstStyle/>
          <a:p>
            <a:pPr algn="just">
              <a:buFont typeface="Arial" panose="020B0604020202020204" pitchFamily="34" charset="0"/>
              <a:buChar char="•"/>
            </a:pPr>
            <a:r>
              <a:rPr lang="en-US" b="0" i="0" dirty="0">
                <a:solidFill>
                  <a:srgbClr val="000000"/>
                </a:solidFill>
                <a:effectLst/>
                <a:latin typeface="inter-regular"/>
              </a:rPr>
              <a:t>The language accepted by finite automata can be easily described by simple expressions called Regular Expressions. It is the most effective way to represent any language.</a:t>
            </a:r>
          </a:p>
          <a:p>
            <a:pPr algn="just">
              <a:buFont typeface="Arial" panose="020B0604020202020204" pitchFamily="34" charset="0"/>
              <a:buChar char="•"/>
            </a:pPr>
            <a:r>
              <a:rPr lang="en-US" b="0" i="0" dirty="0">
                <a:solidFill>
                  <a:srgbClr val="000000"/>
                </a:solidFill>
                <a:effectLst/>
                <a:latin typeface="inter-regular"/>
              </a:rPr>
              <a:t>The languages accepted by some regular expression are referred to as Regular languages.</a:t>
            </a:r>
          </a:p>
          <a:p>
            <a:pPr algn="just">
              <a:buFont typeface="Arial" panose="020B0604020202020204" pitchFamily="34" charset="0"/>
              <a:buChar char="•"/>
            </a:pPr>
            <a:r>
              <a:rPr lang="en-US" b="0" i="0" dirty="0">
                <a:solidFill>
                  <a:srgbClr val="000000"/>
                </a:solidFill>
                <a:effectLst/>
                <a:latin typeface="inter-regular"/>
              </a:rPr>
              <a:t>A regular expression can also be described as a sequence of pattern that defines a string.</a:t>
            </a:r>
          </a:p>
          <a:p>
            <a:pPr algn="just">
              <a:buFont typeface="Arial" panose="020B0604020202020204" pitchFamily="34" charset="0"/>
              <a:buChar char="•"/>
            </a:pPr>
            <a:r>
              <a:rPr lang="en-US" b="0" i="0" dirty="0">
                <a:solidFill>
                  <a:srgbClr val="000000"/>
                </a:solidFill>
                <a:effectLst/>
                <a:latin typeface="inter-regular"/>
              </a:rPr>
              <a:t>Regular expressions are used to match character combinations in strings. String searching algorithm used this pattern to find the operations on a string.</a:t>
            </a:r>
          </a:p>
          <a:p>
            <a:pPr algn="just"/>
            <a:r>
              <a:rPr lang="en-US" b="1" i="0" dirty="0">
                <a:solidFill>
                  <a:srgbClr val="333333"/>
                </a:solidFill>
                <a:effectLst/>
                <a:latin typeface="inter-bold"/>
              </a:rPr>
              <a:t>For instance:</a:t>
            </a:r>
            <a:endParaRPr lang="en-US" b="0" i="0" dirty="0">
              <a:solidFill>
                <a:srgbClr val="333333"/>
              </a:solidFill>
              <a:effectLst/>
              <a:latin typeface="inter-regular"/>
            </a:endParaRPr>
          </a:p>
          <a:p>
            <a:pPr algn="just"/>
            <a:r>
              <a:rPr lang="en-US" b="0" i="0" dirty="0">
                <a:solidFill>
                  <a:srgbClr val="333333"/>
                </a:solidFill>
                <a:effectLst/>
                <a:latin typeface="inter-regular"/>
              </a:rPr>
              <a:t>In a regular expression, x* means zero or more occurrence of x. It can generate {e, x, xx, xxx, </a:t>
            </a:r>
            <a:r>
              <a:rPr lang="en-US" b="0" i="0" dirty="0" err="1">
                <a:solidFill>
                  <a:srgbClr val="333333"/>
                </a:solidFill>
                <a:effectLst/>
                <a:latin typeface="inter-regular"/>
              </a:rPr>
              <a:t>xxxx</a:t>
            </a:r>
            <a:r>
              <a:rPr lang="en-US" b="0" i="0" dirty="0">
                <a:solidFill>
                  <a:srgbClr val="333333"/>
                </a:solidFill>
                <a:effectLst/>
                <a:latin typeface="inter-regular"/>
              </a:rPr>
              <a:t>, .....}</a:t>
            </a:r>
          </a:p>
          <a:p>
            <a:pPr algn="just"/>
            <a:r>
              <a:rPr lang="en-US" b="0" i="0" dirty="0">
                <a:solidFill>
                  <a:srgbClr val="333333"/>
                </a:solidFill>
                <a:effectLst/>
                <a:latin typeface="inter-regular"/>
              </a:rPr>
              <a:t>In a regular expression, x</a:t>
            </a:r>
            <a:r>
              <a:rPr lang="en-US" b="0" i="0" baseline="30000" dirty="0">
                <a:solidFill>
                  <a:srgbClr val="333333"/>
                </a:solidFill>
                <a:effectLst/>
                <a:latin typeface="inter-regular"/>
              </a:rPr>
              <a:t>+</a:t>
            </a:r>
            <a:r>
              <a:rPr lang="en-US" b="0" i="0" dirty="0">
                <a:solidFill>
                  <a:srgbClr val="333333"/>
                </a:solidFill>
                <a:effectLst/>
                <a:latin typeface="inter-regular"/>
              </a:rPr>
              <a:t> means one or more occurrence of x. It can generate {x, xx, xxx, </a:t>
            </a:r>
            <a:r>
              <a:rPr lang="en-US" b="0" i="0" dirty="0" err="1">
                <a:solidFill>
                  <a:srgbClr val="333333"/>
                </a:solidFill>
                <a:effectLst/>
                <a:latin typeface="inter-regular"/>
              </a:rPr>
              <a:t>xxxx</a:t>
            </a:r>
            <a:r>
              <a:rPr lang="en-US" b="0" i="0" dirty="0">
                <a:solidFill>
                  <a:srgbClr val="333333"/>
                </a:solidFill>
                <a:effectLst/>
                <a:latin typeface="inter-regular"/>
              </a:rPr>
              <a:t>, .....}</a:t>
            </a:r>
          </a:p>
          <a:p>
            <a:endParaRPr lang="en-IN" dirty="0"/>
          </a:p>
        </p:txBody>
      </p:sp>
    </p:spTree>
    <p:extLst>
      <p:ext uri="{BB962C8B-B14F-4D97-AF65-F5344CB8AC3E}">
        <p14:creationId xmlns:p14="http://schemas.microsoft.com/office/powerpoint/2010/main" val="3631317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AFA0-EC52-649B-8CFA-5FF158C772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C5BE61-B40C-223E-C61D-69843C132838}"/>
              </a:ext>
            </a:extLst>
          </p:cNvPr>
          <p:cNvSpPr>
            <a:spLocks noGrp="1"/>
          </p:cNvSpPr>
          <p:nvPr>
            <p:ph idx="1"/>
          </p:nvPr>
        </p:nvSpPr>
        <p:spPr/>
        <p:txBody>
          <a:bodyPr>
            <a:normAutofit fontScale="92500" lnSpcReduction="20000"/>
          </a:bodyPr>
          <a:lstStyle/>
          <a:p>
            <a:pPr algn="just"/>
            <a:r>
              <a:rPr lang="en-US" b="0" i="0" dirty="0">
                <a:solidFill>
                  <a:srgbClr val="610B4B"/>
                </a:solidFill>
                <a:effectLst/>
                <a:latin typeface="erdana"/>
              </a:rPr>
              <a:t>Operations on Regular Language</a:t>
            </a:r>
          </a:p>
          <a:p>
            <a:pPr algn="just"/>
            <a:r>
              <a:rPr lang="en-US" b="0" i="0" dirty="0">
                <a:solidFill>
                  <a:srgbClr val="333333"/>
                </a:solidFill>
                <a:effectLst/>
                <a:latin typeface="inter-regular"/>
              </a:rPr>
              <a:t>The various operations on regular language are:</a:t>
            </a:r>
          </a:p>
          <a:p>
            <a:pPr algn="just"/>
            <a:r>
              <a:rPr lang="en-US" b="1" i="0" dirty="0">
                <a:solidFill>
                  <a:srgbClr val="333333"/>
                </a:solidFill>
                <a:effectLst/>
                <a:latin typeface="inter-bold"/>
              </a:rPr>
              <a:t>Union:</a:t>
            </a:r>
            <a:r>
              <a:rPr lang="en-US" b="0" i="0" dirty="0">
                <a:solidFill>
                  <a:srgbClr val="333333"/>
                </a:solidFill>
                <a:effectLst/>
                <a:latin typeface="inter-regular"/>
              </a:rPr>
              <a:t> If L and M are two regular languages then their union L U M is also a union.</a:t>
            </a:r>
          </a:p>
          <a:p>
            <a:pPr algn="just">
              <a:buFont typeface="+mj-lt"/>
              <a:buAutoNum type="arabicPeriod"/>
            </a:pPr>
            <a:r>
              <a:rPr lang="en-US" b="0" i="0" dirty="0">
                <a:solidFill>
                  <a:srgbClr val="C00000"/>
                </a:solidFill>
                <a:effectLst/>
                <a:latin typeface="inter-regular"/>
              </a:rPr>
              <a:t>1</a:t>
            </a:r>
            <a:r>
              <a:rPr lang="en-US" b="0" i="0" dirty="0">
                <a:solidFill>
                  <a:srgbClr val="000000"/>
                </a:solidFill>
                <a:effectLst/>
                <a:latin typeface="inter-regular"/>
              </a:rPr>
              <a:t>. L U M = {s | s is in L or s is in M}  </a:t>
            </a:r>
          </a:p>
          <a:p>
            <a:pPr algn="just"/>
            <a:r>
              <a:rPr lang="en-US" b="1" i="0" dirty="0">
                <a:solidFill>
                  <a:srgbClr val="333333"/>
                </a:solidFill>
                <a:effectLst/>
                <a:latin typeface="inter-bold"/>
              </a:rPr>
              <a:t>Intersection:</a:t>
            </a:r>
            <a:r>
              <a:rPr lang="en-US" b="0" i="0" dirty="0">
                <a:solidFill>
                  <a:srgbClr val="333333"/>
                </a:solidFill>
                <a:effectLst/>
                <a:latin typeface="inter-regular"/>
              </a:rPr>
              <a:t> If L and M are two regular languages then their intersection is also an intersection.</a:t>
            </a:r>
          </a:p>
          <a:p>
            <a:pPr algn="just">
              <a:buFont typeface="+mj-lt"/>
              <a:buAutoNum type="arabicPeriod"/>
            </a:pPr>
            <a:r>
              <a:rPr lang="en-US" b="0" i="0" dirty="0">
                <a:solidFill>
                  <a:srgbClr val="C00000"/>
                </a:solidFill>
                <a:effectLst/>
                <a:latin typeface="inter-regular"/>
              </a:rPr>
              <a:t>1</a:t>
            </a:r>
            <a:r>
              <a:rPr lang="en-US" b="0" i="0" dirty="0">
                <a:solidFill>
                  <a:srgbClr val="000000"/>
                </a:solidFill>
                <a:effectLst/>
                <a:latin typeface="inter-regular"/>
              </a:rPr>
              <a:t>. L ⋂ M = {</a:t>
            </a:r>
            <a:r>
              <a:rPr lang="en-US" b="0" i="0" dirty="0" err="1">
                <a:solidFill>
                  <a:srgbClr val="000000"/>
                </a:solidFill>
                <a:effectLst/>
                <a:latin typeface="inter-regular"/>
              </a:rPr>
              <a:t>st</a:t>
            </a:r>
            <a:r>
              <a:rPr lang="en-US" b="0" i="0" dirty="0">
                <a:solidFill>
                  <a:srgbClr val="000000"/>
                </a:solidFill>
                <a:effectLst/>
                <a:latin typeface="inter-regular"/>
              </a:rPr>
              <a:t> | s is in L and t is in M}  </a:t>
            </a:r>
          </a:p>
          <a:p>
            <a:pPr algn="just"/>
            <a:r>
              <a:rPr lang="en-US" b="1" i="0" dirty="0" err="1">
                <a:solidFill>
                  <a:srgbClr val="333333"/>
                </a:solidFill>
                <a:effectLst/>
                <a:latin typeface="inter-bold"/>
              </a:rPr>
              <a:t>Kleen</a:t>
            </a:r>
            <a:r>
              <a:rPr lang="en-US" b="1" i="0" dirty="0">
                <a:solidFill>
                  <a:srgbClr val="333333"/>
                </a:solidFill>
                <a:effectLst/>
                <a:latin typeface="inter-bold"/>
              </a:rPr>
              <a:t> closure:</a:t>
            </a:r>
            <a:r>
              <a:rPr lang="en-US" b="0" i="0" dirty="0">
                <a:solidFill>
                  <a:srgbClr val="333333"/>
                </a:solidFill>
                <a:effectLst/>
                <a:latin typeface="inter-regular"/>
              </a:rPr>
              <a:t> If L is a regular language then its </a:t>
            </a:r>
            <a:r>
              <a:rPr lang="en-US" b="0" i="0" dirty="0" err="1">
                <a:solidFill>
                  <a:srgbClr val="333333"/>
                </a:solidFill>
                <a:effectLst/>
                <a:latin typeface="inter-regular"/>
              </a:rPr>
              <a:t>Kleen</a:t>
            </a:r>
            <a:r>
              <a:rPr lang="en-US" b="0" i="0" dirty="0">
                <a:solidFill>
                  <a:srgbClr val="333333"/>
                </a:solidFill>
                <a:effectLst/>
                <a:latin typeface="inter-regular"/>
              </a:rPr>
              <a:t> closure L1* will also be a regular language.</a:t>
            </a:r>
          </a:p>
          <a:p>
            <a:pPr algn="just">
              <a:buFont typeface="+mj-lt"/>
              <a:buAutoNum type="arabicPeriod"/>
            </a:pPr>
            <a:r>
              <a:rPr lang="en-US" b="0" i="0" dirty="0">
                <a:solidFill>
                  <a:srgbClr val="C00000"/>
                </a:solidFill>
                <a:effectLst/>
                <a:latin typeface="inter-regular"/>
              </a:rPr>
              <a:t>1</a:t>
            </a:r>
            <a:r>
              <a:rPr lang="en-US" b="0" i="0" dirty="0">
                <a:solidFill>
                  <a:srgbClr val="000000"/>
                </a:solidFill>
                <a:effectLst/>
                <a:latin typeface="inter-regular"/>
              </a:rPr>
              <a:t>. L* = Zero or more occurrence of language L.  </a:t>
            </a:r>
          </a:p>
          <a:p>
            <a:pPr marL="0" indent="0">
              <a:buNone/>
            </a:pPr>
            <a:endParaRPr lang="en-IN" dirty="0"/>
          </a:p>
        </p:txBody>
      </p:sp>
    </p:spTree>
    <p:extLst>
      <p:ext uri="{BB962C8B-B14F-4D97-AF65-F5344CB8AC3E}">
        <p14:creationId xmlns:p14="http://schemas.microsoft.com/office/powerpoint/2010/main" val="2498397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6711-2066-3B43-3A44-5F9A57516B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04C391-A96C-2D05-7474-49CED78F8864}"/>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accepting all combinations of a's, over the set ∑ = {a}</a:t>
            </a:r>
          </a:p>
          <a:p>
            <a:pPr marL="0" indent="0">
              <a:buNone/>
            </a:pPr>
            <a:r>
              <a:rPr lang="en-US" b="0" i="0" dirty="0">
                <a:solidFill>
                  <a:srgbClr val="333333"/>
                </a:solidFill>
                <a:effectLst/>
                <a:latin typeface="inter-regular"/>
              </a:rPr>
              <a:t>All combinations of a's means a may be zero, single, double and so on. If a is appearing zero times, that means a null string. That is we expect the set of {ε, a, aa, </a:t>
            </a:r>
            <a:r>
              <a:rPr lang="en-US" b="0" i="0" dirty="0" err="1">
                <a:solidFill>
                  <a:srgbClr val="333333"/>
                </a:solidFill>
                <a:effectLst/>
                <a:latin typeface="inter-regular"/>
              </a:rPr>
              <a:t>aaa</a:t>
            </a:r>
            <a:r>
              <a:rPr lang="en-US" b="0" i="0" dirty="0">
                <a:solidFill>
                  <a:srgbClr val="333333"/>
                </a:solidFill>
                <a:effectLst/>
                <a:latin typeface="inter-regular"/>
              </a:rPr>
              <a:t>, ....}. So we give a regular expression for this as:</a:t>
            </a:r>
          </a:p>
          <a:p>
            <a:pPr marL="0" indent="0">
              <a:buNone/>
            </a:pPr>
            <a:r>
              <a:rPr lang="en-IN" b="0" i="0" dirty="0">
                <a:solidFill>
                  <a:srgbClr val="000000"/>
                </a:solidFill>
                <a:effectLst/>
                <a:latin typeface="inter-regular"/>
              </a:rPr>
              <a:t>R = a*  </a:t>
            </a:r>
          </a:p>
          <a:p>
            <a:pPr marL="0" indent="0">
              <a:buNone/>
            </a:pPr>
            <a:endParaRPr lang="en-IN" dirty="0"/>
          </a:p>
        </p:txBody>
      </p:sp>
    </p:spTree>
    <p:extLst>
      <p:ext uri="{BB962C8B-B14F-4D97-AF65-F5344CB8AC3E}">
        <p14:creationId xmlns:p14="http://schemas.microsoft.com/office/powerpoint/2010/main" val="893824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D8A1-8B30-6281-12BA-51ECCC4650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26DB0D-8E95-4518-F140-43B29869E747}"/>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accepting all combinations of a's except the null string, over the set ∑ = {a}</a:t>
            </a:r>
            <a:endParaRPr lang="en-IN" dirty="0"/>
          </a:p>
        </p:txBody>
      </p:sp>
    </p:spTree>
    <p:extLst>
      <p:ext uri="{BB962C8B-B14F-4D97-AF65-F5344CB8AC3E}">
        <p14:creationId xmlns:p14="http://schemas.microsoft.com/office/powerpoint/2010/main" val="6310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4B6A-B474-9904-FF9F-BC60CB9B670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EE099DC-4F47-5ADB-BBEF-050C521BD047}"/>
              </a:ext>
            </a:extLst>
          </p:cNvPr>
          <p:cNvSpPr>
            <a:spLocks noGrp="1"/>
          </p:cNvSpPr>
          <p:nvPr>
            <p:ph idx="1"/>
          </p:nvPr>
        </p:nvSpPr>
        <p:spPr>
          <a:xfrm>
            <a:off x="838200" y="1035926"/>
            <a:ext cx="10515600" cy="4351338"/>
          </a:xfrm>
        </p:spPr>
        <p:txBody>
          <a:bodyPr/>
          <a:lstStyle/>
          <a:p>
            <a:r>
              <a:rPr lang="en-US" dirty="0"/>
              <a:t>Verbal inflection is more complicated than nominal inflection. – English has three kinds of verbs: </a:t>
            </a:r>
          </a:p>
          <a:p>
            <a:r>
              <a:rPr lang="en-US" dirty="0"/>
              <a:t> Main verbs, eat, sleep</a:t>
            </a:r>
          </a:p>
          <a:p>
            <a:r>
              <a:rPr lang="en-US" dirty="0"/>
              <a:t> Modal verbs, can will, should </a:t>
            </a:r>
          </a:p>
          <a:p>
            <a:r>
              <a:rPr lang="en-US" dirty="0"/>
              <a:t>Primary verbs, be, have, do </a:t>
            </a:r>
          </a:p>
          <a:p>
            <a:pPr marL="0" indent="0">
              <a:buNone/>
            </a:pPr>
            <a:r>
              <a:rPr lang="en-US" dirty="0"/>
              <a:t>– Morphological forms of regular verbs</a:t>
            </a:r>
          </a:p>
          <a:p>
            <a:pPr marL="0" indent="0">
              <a:buNone/>
            </a:pPr>
            <a:endParaRPr lang="en-IN" dirty="0"/>
          </a:p>
        </p:txBody>
      </p:sp>
      <p:pic>
        <p:nvPicPr>
          <p:cNvPr id="5" name="Picture 4">
            <a:extLst>
              <a:ext uri="{FF2B5EF4-FFF2-40B4-BE49-F238E27FC236}">
                <a16:creationId xmlns:a16="http://schemas.microsoft.com/office/drawing/2014/main" id="{9C53928C-255C-75B8-78B0-41687F9260C9}"/>
              </a:ext>
            </a:extLst>
          </p:cNvPr>
          <p:cNvPicPr>
            <a:picLocks noChangeAspect="1"/>
          </p:cNvPicPr>
          <p:nvPr/>
        </p:nvPicPr>
        <p:blipFill>
          <a:blip r:embed="rId2"/>
          <a:stretch>
            <a:fillRect/>
          </a:stretch>
        </p:blipFill>
        <p:spPr>
          <a:xfrm>
            <a:off x="2004505" y="4005893"/>
            <a:ext cx="6767146" cy="1760373"/>
          </a:xfrm>
          <a:prstGeom prst="rect">
            <a:avLst/>
          </a:prstGeom>
        </p:spPr>
      </p:pic>
      <p:sp>
        <p:nvSpPr>
          <p:cNvPr id="7" name="TextBox 6">
            <a:extLst>
              <a:ext uri="{FF2B5EF4-FFF2-40B4-BE49-F238E27FC236}">
                <a16:creationId xmlns:a16="http://schemas.microsoft.com/office/drawing/2014/main" id="{BF425665-173D-6A54-E496-8FC40CB49561}"/>
              </a:ext>
            </a:extLst>
          </p:cNvPr>
          <p:cNvSpPr txBox="1"/>
          <p:nvPr/>
        </p:nvSpPr>
        <p:spPr>
          <a:xfrm>
            <a:off x="838200" y="5822074"/>
            <a:ext cx="10065774" cy="954107"/>
          </a:xfrm>
          <a:prstGeom prst="rect">
            <a:avLst/>
          </a:prstGeom>
          <a:noFill/>
        </p:spPr>
        <p:txBody>
          <a:bodyPr wrap="square">
            <a:spAutoFit/>
          </a:bodyPr>
          <a:lstStyle/>
          <a:p>
            <a:r>
              <a:rPr lang="en-US" sz="2800" dirty="0"/>
              <a:t>These regular verbs and forms are significant in the morphology of English because of their majority and being productive. </a:t>
            </a:r>
            <a:endParaRPr lang="en-IN" sz="2800" dirty="0"/>
          </a:p>
        </p:txBody>
      </p:sp>
    </p:spTree>
    <p:extLst>
      <p:ext uri="{BB962C8B-B14F-4D97-AF65-F5344CB8AC3E}">
        <p14:creationId xmlns:p14="http://schemas.microsoft.com/office/powerpoint/2010/main" val="1952628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4013-9C49-7220-7757-CCEFD4F9977F}"/>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A4A264C3-40D3-9AF8-F76C-E9A0E4A03BB2}"/>
              </a:ext>
            </a:extLst>
          </p:cNvPr>
          <p:cNvSpPr>
            <a:spLocks noGrp="1" noChangeArrowheads="1"/>
          </p:cNvSpPr>
          <p:nvPr>
            <p:ph idx="1"/>
          </p:nvPr>
        </p:nvSpPr>
        <p:spPr bwMode="auto">
          <a:xfrm>
            <a:off x="597159" y="2892026"/>
            <a:ext cx="10756641" cy="221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inter-regular"/>
              </a:rPr>
              <a:t>The regular expression has to be built for the language</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000000"/>
                </a:solidFill>
                <a:effectLst/>
                <a:latin typeface="inter-regular"/>
              </a:rPr>
              <a:t>L = {a, aa, </a:t>
            </a:r>
            <a:r>
              <a:rPr kumimoji="0" lang="en-US" altLang="en-US" b="0" i="0" u="none" strike="noStrike" cap="none" normalizeH="0" baseline="0" dirty="0" err="1">
                <a:ln>
                  <a:noFill/>
                </a:ln>
                <a:solidFill>
                  <a:srgbClr val="000000"/>
                </a:solidFill>
                <a:effectLst/>
                <a:latin typeface="inter-regular"/>
              </a:rPr>
              <a:t>aaa</a:t>
            </a:r>
            <a:r>
              <a:rPr kumimoji="0" lang="en-US" altLang="en-US" b="0" i="0" u="none" strike="noStrike" cap="none" normalizeH="0" baseline="0" dirty="0">
                <a:ln>
                  <a:noFill/>
                </a:ln>
                <a:solidFill>
                  <a:srgbClr val="000000"/>
                </a:solidFill>
                <a:effectLst/>
                <a:latin typeface="inter-regular"/>
              </a:rPr>
              <a:t>, ....}  </a:t>
            </a:r>
            <a:endParaRPr kumimoji="0" lang="en-US" altLang="en-US"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inter-regular"/>
              </a:rPr>
              <a:t>This set indicates that there is no null string. So we can denote regular expression as:</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Unicode MS"/>
              </a:rPr>
              <a:t>R = a</a:t>
            </a:r>
            <a:r>
              <a:rPr kumimoji="0" lang="en-US" altLang="en-US" b="0" i="0" u="none" strike="noStrike" cap="none" normalizeH="0" baseline="30000" dirty="0">
                <a:ln>
                  <a:noFill/>
                </a:ln>
                <a:solidFill>
                  <a:srgbClr val="333333"/>
                </a:solidFill>
                <a:effectLst/>
                <a:latin typeface="Arial Unicode MS"/>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6503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8ED8-1CEA-DA05-5075-02769DC715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3E2B32-9C60-DF30-2851-12F0F0A0E275}"/>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accepting all the string containing any number of a's and b’s.</a:t>
            </a:r>
          </a:p>
          <a:p>
            <a:pPr marL="0" indent="0">
              <a:buNone/>
            </a:pPr>
            <a:endParaRPr lang="en-IN" dirty="0"/>
          </a:p>
        </p:txBody>
      </p:sp>
    </p:spTree>
    <p:extLst>
      <p:ext uri="{BB962C8B-B14F-4D97-AF65-F5344CB8AC3E}">
        <p14:creationId xmlns:p14="http://schemas.microsoft.com/office/powerpoint/2010/main" val="3247084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84C9-B67A-4786-C612-B8C91CF2EF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88A6C2-E7FD-0ABB-550D-5639D5948378}"/>
              </a:ext>
            </a:extLst>
          </p:cNvPr>
          <p:cNvSpPr>
            <a:spLocks noGrp="1"/>
          </p:cNvSpPr>
          <p:nvPr>
            <p:ph idx="1"/>
          </p:nvPr>
        </p:nvSpPr>
        <p:spPr/>
        <p:txBody>
          <a:bodyPr/>
          <a:lstStyle/>
          <a:p>
            <a:pPr algn="just"/>
            <a:r>
              <a:rPr lang="en-US" b="0" i="0" dirty="0">
                <a:solidFill>
                  <a:srgbClr val="333333"/>
                </a:solidFill>
                <a:effectLst/>
                <a:latin typeface="inter-regular"/>
              </a:rPr>
              <a:t>The regular expression will be:</a:t>
            </a:r>
          </a:p>
          <a:p>
            <a:pPr algn="just">
              <a:buFont typeface="+mj-lt"/>
              <a:buAutoNum type="arabicPeriod"/>
            </a:pPr>
            <a:r>
              <a:rPr lang="en-US" b="0" i="0" dirty="0" err="1">
                <a:solidFill>
                  <a:srgbClr val="000000"/>
                </a:solidFill>
                <a:effectLst/>
                <a:latin typeface="inter-regular"/>
              </a:rPr>
              <a:t>r.e</a:t>
            </a:r>
            <a:r>
              <a:rPr lang="en-US" b="0" i="0" dirty="0">
                <a:solidFill>
                  <a:srgbClr val="000000"/>
                </a:solidFill>
                <a:effectLst/>
                <a:latin typeface="inter-regular"/>
              </a:rPr>
              <a:t>. = (a + b)*  </a:t>
            </a:r>
          </a:p>
          <a:p>
            <a:pPr algn="just"/>
            <a:r>
              <a:rPr lang="en-US" b="0" i="0" dirty="0">
                <a:solidFill>
                  <a:srgbClr val="333333"/>
                </a:solidFill>
                <a:effectLst/>
                <a:latin typeface="inter-regular"/>
              </a:rPr>
              <a:t>This will give the set as L = {ε, a, aa, b, bb, ab, </a:t>
            </a:r>
            <a:r>
              <a:rPr lang="en-US" b="0" i="0" dirty="0" err="1">
                <a:solidFill>
                  <a:srgbClr val="333333"/>
                </a:solidFill>
                <a:effectLst/>
                <a:latin typeface="inter-regular"/>
              </a:rPr>
              <a:t>ba</a:t>
            </a:r>
            <a:r>
              <a:rPr lang="en-US" b="0" i="0" dirty="0">
                <a:solidFill>
                  <a:srgbClr val="333333"/>
                </a:solidFill>
                <a:effectLst/>
                <a:latin typeface="inter-regular"/>
              </a:rPr>
              <a:t>, aba, </a:t>
            </a:r>
            <a:r>
              <a:rPr lang="en-US" b="0" i="0" dirty="0" err="1">
                <a:solidFill>
                  <a:srgbClr val="333333"/>
                </a:solidFill>
                <a:effectLst/>
                <a:latin typeface="inter-regular"/>
              </a:rPr>
              <a:t>bab</a:t>
            </a:r>
            <a:r>
              <a:rPr lang="en-US" b="0" i="0" dirty="0">
                <a:solidFill>
                  <a:srgbClr val="333333"/>
                </a:solidFill>
                <a:effectLst/>
                <a:latin typeface="inter-regular"/>
              </a:rPr>
              <a:t>, .....}, any combination of a and b.</a:t>
            </a:r>
          </a:p>
          <a:p>
            <a:pPr algn="just"/>
            <a:r>
              <a:rPr lang="en-US" b="0" i="0" dirty="0">
                <a:solidFill>
                  <a:srgbClr val="333333"/>
                </a:solidFill>
                <a:effectLst/>
                <a:latin typeface="inter-regular"/>
              </a:rPr>
              <a:t>The (a + b)* shows any combination with a and b even a null string.</a:t>
            </a:r>
          </a:p>
          <a:p>
            <a:endParaRPr lang="en-IN" dirty="0"/>
          </a:p>
        </p:txBody>
      </p:sp>
    </p:spTree>
    <p:extLst>
      <p:ext uri="{BB962C8B-B14F-4D97-AF65-F5344CB8AC3E}">
        <p14:creationId xmlns:p14="http://schemas.microsoft.com/office/powerpoint/2010/main" val="39096637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2592-58D1-554C-9A20-8BB8877259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ED2FA1-97BE-0767-B559-2F5BB2A18B15}"/>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accepting all the string which are starting with 1 and ending with 0, over ∑ = {0, 1}.</a:t>
            </a:r>
          </a:p>
          <a:p>
            <a:pPr marL="0" indent="0">
              <a:buNone/>
            </a:pPr>
            <a:endParaRPr lang="en-IN" dirty="0"/>
          </a:p>
        </p:txBody>
      </p:sp>
    </p:spTree>
    <p:extLst>
      <p:ext uri="{BB962C8B-B14F-4D97-AF65-F5344CB8AC3E}">
        <p14:creationId xmlns:p14="http://schemas.microsoft.com/office/powerpoint/2010/main" val="3385190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F043-E030-05AE-8C8B-B95DC0A850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47A87B-67D3-F510-019F-42C75939D21E}"/>
              </a:ext>
            </a:extLst>
          </p:cNvPr>
          <p:cNvSpPr>
            <a:spLocks noGrp="1"/>
          </p:cNvSpPr>
          <p:nvPr>
            <p:ph idx="1"/>
          </p:nvPr>
        </p:nvSpPr>
        <p:spPr/>
        <p:txBody>
          <a:bodyPr/>
          <a:lstStyle/>
          <a:p>
            <a:pPr algn="just"/>
            <a:r>
              <a:rPr lang="en-US" b="0" i="0" dirty="0">
                <a:solidFill>
                  <a:srgbClr val="333333"/>
                </a:solidFill>
                <a:effectLst/>
                <a:latin typeface="inter-regular"/>
              </a:rPr>
              <a:t>In a regular expression, the first symbol should be 1, and the last symbol should be 0. The </a:t>
            </a:r>
            <a:r>
              <a:rPr lang="en-US" b="0" i="0" dirty="0" err="1">
                <a:solidFill>
                  <a:srgbClr val="333333"/>
                </a:solidFill>
                <a:effectLst/>
                <a:latin typeface="inter-regular"/>
              </a:rPr>
              <a:t>r.e</a:t>
            </a:r>
            <a:r>
              <a:rPr lang="en-US" b="0" i="0" dirty="0">
                <a:solidFill>
                  <a:srgbClr val="333333"/>
                </a:solidFill>
                <a:effectLst/>
                <a:latin typeface="inter-regular"/>
              </a:rPr>
              <a:t>. is as follows:</a:t>
            </a:r>
          </a:p>
          <a:p>
            <a:pPr algn="just">
              <a:buFont typeface="+mj-lt"/>
              <a:buAutoNum type="arabicPeriod"/>
            </a:pPr>
            <a:r>
              <a:rPr lang="en-US" b="0" i="0" dirty="0">
                <a:solidFill>
                  <a:srgbClr val="000000"/>
                </a:solidFill>
                <a:effectLst/>
                <a:latin typeface="inter-regular"/>
              </a:rPr>
              <a:t>R = </a:t>
            </a:r>
            <a:r>
              <a:rPr lang="en-US" b="0" i="0" dirty="0">
                <a:solidFill>
                  <a:srgbClr val="C00000"/>
                </a:solidFill>
                <a:effectLst/>
                <a:latin typeface="inter-regular"/>
              </a:rPr>
              <a:t>1</a:t>
            </a:r>
            <a:r>
              <a:rPr lang="en-US" b="0" i="0" dirty="0">
                <a:solidFill>
                  <a:srgbClr val="000000"/>
                </a:solidFill>
                <a:effectLst/>
                <a:latin typeface="inter-regular"/>
              </a:rPr>
              <a:t> (</a:t>
            </a:r>
            <a:r>
              <a:rPr lang="en-US" b="0" i="0" dirty="0">
                <a:solidFill>
                  <a:srgbClr val="C00000"/>
                </a:solidFill>
                <a:effectLst/>
                <a:latin typeface="inter-regular"/>
              </a:rPr>
              <a:t>0</a:t>
            </a:r>
            <a:r>
              <a:rPr lang="en-US" b="0" i="0" dirty="0">
                <a:solidFill>
                  <a:srgbClr val="000000"/>
                </a:solidFill>
                <a:effectLst/>
                <a:latin typeface="inter-regular"/>
              </a:rPr>
              <a:t>+</a:t>
            </a:r>
            <a:r>
              <a:rPr lang="en-US" b="0" i="0" dirty="0">
                <a:solidFill>
                  <a:srgbClr val="C00000"/>
                </a:solidFill>
                <a:effectLst/>
                <a:latin typeface="inter-regular"/>
              </a:rPr>
              <a:t>1</a:t>
            </a:r>
            <a:r>
              <a:rPr lang="en-US" b="0" i="0" dirty="0">
                <a:solidFill>
                  <a:srgbClr val="000000"/>
                </a:solidFill>
                <a:effectLst/>
                <a:latin typeface="inter-regular"/>
              </a:rPr>
              <a:t>)* </a:t>
            </a:r>
            <a:r>
              <a:rPr lang="en-US" b="0" i="0" dirty="0">
                <a:solidFill>
                  <a:srgbClr val="C00000"/>
                </a:solidFill>
                <a:effectLst/>
                <a:latin typeface="inter-regular"/>
              </a:rPr>
              <a:t>0</a:t>
            </a:r>
            <a:r>
              <a:rPr lang="en-US" b="0" i="0" dirty="0">
                <a:solidFill>
                  <a:srgbClr val="000000"/>
                </a:solidFill>
                <a:effectLst/>
                <a:latin typeface="inter-regular"/>
              </a:rPr>
              <a:t>  </a:t>
            </a:r>
          </a:p>
          <a:p>
            <a:endParaRPr lang="en-IN" dirty="0"/>
          </a:p>
        </p:txBody>
      </p:sp>
    </p:spTree>
    <p:extLst>
      <p:ext uri="{BB962C8B-B14F-4D97-AF65-F5344CB8AC3E}">
        <p14:creationId xmlns:p14="http://schemas.microsoft.com/office/powerpoint/2010/main" val="1476899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7526-3051-7A2E-7FF3-D7AC8BE571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EED0ED-FC04-1B68-9F8D-32BAD3FA7442}"/>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starting and ending with a and having any having any combination of b's in between.</a:t>
            </a:r>
          </a:p>
          <a:p>
            <a:pPr marL="0" indent="0">
              <a:buNone/>
            </a:pPr>
            <a:endParaRPr lang="en-IN" dirty="0"/>
          </a:p>
        </p:txBody>
      </p:sp>
    </p:spTree>
    <p:extLst>
      <p:ext uri="{BB962C8B-B14F-4D97-AF65-F5344CB8AC3E}">
        <p14:creationId xmlns:p14="http://schemas.microsoft.com/office/powerpoint/2010/main" val="1147347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D07F-63B9-480C-ECA2-0F97005A5D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84DE4B-DE9E-7008-CC7C-9E2E22F57583}"/>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starting with a but not having consecutive b's.</a:t>
            </a:r>
            <a:endParaRPr lang="en-IN" dirty="0"/>
          </a:p>
        </p:txBody>
      </p:sp>
    </p:spTree>
    <p:extLst>
      <p:ext uri="{BB962C8B-B14F-4D97-AF65-F5344CB8AC3E}">
        <p14:creationId xmlns:p14="http://schemas.microsoft.com/office/powerpoint/2010/main" val="3958662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5FEB-0033-C42F-1272-3A93D44187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AF191E-6FC1-9E2A-2900-1FEBEA702B9C}"/>
              </a:ext>
            </a:extLst>
          </p:cNvPr>
          <p:cNvSpPr>
            <a:spLocks noGrp="1"/>
          </p:cNvSpPr>
          <p:nvPr>
            <p:ph idx="1"/>
          </p:nvPr>
        </p:nvSpPr>
        <p:spPr/>
        <p:txBody>
          <a:bodyPr/>
          <a:lstStyle/>
          <a:p>
            <a:pPr algn="just"/>
            <a:r>
              <a:rPr lang="en-US" b="0" i="0" dirty="0">
                <a:solidFill>
                  <a:srgbClr val="333333"/>
                </a:solidFill>
                <a:effectLst/>
                <a:latin typeface="inter-regular"/>
              </a:rPr>
              <a:t>Describe the language denoted by following regular expression</a:t>
            </a:r>
          </a:p>
          <a:p>
            <a:pPr algn="just">
              <a:buFont typeface="+mj-lt"/>
              <a:buAutoNum type="arabicPeriod"/>
            </a:pPr>
            <a:r>
              <a:rPr lang="en-US" b="0" i="0" dirty="0" err="1">
                <a:solidFill>
                  <a:srgbClr val="000000"/>
                </a:solidFill>
                <a:effectLst/>
                <a:latin typeface="inter-regular"/>
              </a:rPr>
              <a:t>r.e</a:t>
            </a:r>
            <a:r>
              <a:rPr lang="en-US" b="0" i="0" dirty="0">
                <a:solidFill>
                  <a:srgbClr val="000000"/>
                </a:solidFill>
                <a:effectLst/>
                <a:latin typeface="inter-regular"/>
              </a:rPr>
              <a:t>. = (b* (</a:t>
            </a:r>
            <a:r>
              <a:rPr lang="en-US" b="0" i="0" dirty="0" err="1">
                <a:solidFill>
                  <a:srgbClr val="000000"/>
                </a:solidFill>
                <a:effectLst/>
                <a:latin typeface="inter-regular"/>
              </a:rPr>
              <a:t>aaa</a:t>
            </a:r>
            <a:r>
              <a:rPr lang="en-US" b="0" i="0" dirty="0">
                <a:solidFill>
                  <a:srgbClr val="000000"/>
                </a:solidFill>
                <a:effectLst/>
                <a:latin typeface="inter-regular"/>
              </a:rPr>
              <a:t>)* b*)*  </a:t>
            </a:r>
          </a:p>
          <a:p>
            <a:pPr marL="0" indent="0">
              <a:buNone/>
            </a:pPr>
            <a:endParaRPr lang="en-IN" dirty="0"/>
          </a:p>
        </p:txBody>
      </p:sp>
    </p:spTree>
    <p:extLst>
      <p:ext uri="{BB962C8B-B14F-4D97-AF65-F5344CB8AC3E}">
        <p14:creationId xmlns:p14="http://schemas.microsoft.com/office/powerpoint/2010/main" val="152692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9971-D221-C259-FAF8-192BA1E705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051B5F-9989-54AA-91ED-AC224E36A4AA}"/>
              </a:ext>
            </a:extLst>
          </p:cNvPr>
          <p:cNvSpPr>
            <a:spLocks noGrp="1"/>
          </p:cNvSpPr>
          <p:nvPr>
            <p:ph idx="1"/>
          </p:nvPr>
        </p:nvSpPr>
        <p:spPr/>
        <p:txBody>
          <a:bodyPr/>
          <a:lstStyle/>
          <a:p>
            <a:r>
              <a:rPr lang="en-US" b="0" i="0" dirty="0">
                <a:solidFill>
                  <a:srgbClr val="333333"/>
                </a:solidFill>
                <a:effectLst/>
                <a:latin typeface="inter-regular"/>
              </a:rPr>
              <a:t>Write the regular expression for the language containing the string in which every 0 is immediately followed by 11.</a:t>
            </a:r>
            <a:endParaRPr lang="en-IN" dirty="0"/>
          </a:p>
        </p:txBody>
      </p:sp>
    </p:spTree>
    <p:extLst>
      <p:ext uri="{BB962C8B-B14F-4D97-AF65-F5344CB8AC3E}">
        <p14:creationId xmlns:p14="http://schemas.microsoft.com/office/powerpoint/2010/main" val="1039479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61DB-C09F-F75A-F815-B7F85E2ABB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6C6304-C192-9213-8C12-50CB27E975EE}"/>
              </a:ext>
            </a:extLst>
          </p:cNvPr>
          <p:cNvPicPr>
            <a:picLocks noGrp="1" noChangeAspect="1"/>
          </p:cNvPicPr>
          <p:nvPr>
            <p:ph idx="1"/>
          </p:nvPr>
        </p:nvPicPr>
        <p:blipFill>
          <a:blip r:embed="rId2"/>
          <a:stretch>
            <a:fillRect/>
          </a:stretch>
        </p:blipFill>
        <p:spPr>
          <a:xfrm>
            <a:off x="1990726" y="1447801"/>
            <a:ext cx="6593420" cy="4523434"/>
          </a:xfrm>
        </p:spPr>
      </p:pic>
    </p:spTree>
    <p:extLst>
      <p:ext uri="{BB962C8B-B14F-4D97-AF65-F5344CB8AC3E}">
        <p14:creationId xmlns:p14="http://schemas.microsoft.com/office/powerpoint/2010/main" val="224311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6853-C471-C4D2-6C95-4B0F1BA682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9C772D-2975-714D-903B-4034A252EC8F}"/>
              </a:ext>
            </a:extLst>
          </p:cNvPr>
          <p:cNvSpPr>
            <a:spLocks noGrp="1"/>
          </p:cNvSpPr>
          <p:nvPr>
            <p:ph idx="1"/>
          </p:nvPr>
        </p:nvSpPr>
        <p:spPr/>
        <p:txBody>
          <a:bodyPr/>
          <a:lstStyle/>
          <a:p>
            <a:r>
              <a:rPr lang="en-US" dirty="0"/>
              <a:t>Morphological forms of irregular verbs</a:t>
            </a:r>
          </a:p>
          <a:p>
            <a:pPr marL="0" indent="0">
              <a:buNone/>
            </a:pPr>
            <a:endParaRPr lang="en-IN" dirty="0"/>
          </a:p>
        </p:txBody>
      </p:sp>
      <p:pic>
        <p:nvPicPr>
          <p:cNvPr id="5" name="Picture 4">
            <a:extLst>
              <a:ext uri="{FF2B5EF4-FFF2-40B4-BE49-F238E27FC236}">
                <a16:creationId xmlns:a16="http://schemas.microsoft.com/office/drawing/2014/main" id="{5171CB63-AE9D-5BC1-8B3B-7BFF2F3E3267}"/>
              </a:ext>
            </a:extLst>
          </p:cNvPr>
          <p:cNvPicPr>
            <a:picLocks noChangeAspect="1"/>
          </p:cNvPicPr>
          <p:nvPr/>
        </p:nvPicPr>
        <p:blipFill>
          <a:blip r:embed="rId2"/>
          <a:stretch>
            <a:fillRect/>
          </a:stretch>
        </p:blipFill>
        <p:spPr>
          <a:xfrm>
            <a:off x="1317523" y="2765843"/>
            <a:ext cx="6558116" cy="2171888"/>
          </a:xfrm>
          <a:prstGeom prst="rect">
            <a:avLst/>
          </a:prstGeom>
        </p:spPr>
      </p:pic>
    </p:spTree>
    <p:extLst>
      <p:ext uri="{BB962C8B-B14F-4D97-AF65-F5344CB8AC3E}">
        <p14:creationId xmlns:p14="http://schemas.microsoft.com/office/powerpoint/2010/main" val="217920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FF54-7F9D-8D2A-86E9-740A13EF5EB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16693DA-C0FA-0C14-A7B7-CB30C85E2F52}"/>
              </a:ext>
            </a:extLst>
          </p:cNvPr>
          <p:cNvPicPr>
            <a:picLocks noGrp="1" noChangeAspect="1"/>
          </p:cNvPicPr>
          <p:nvPr>
            <p:ph idx="1"/>
          </p:nvPr>
        </p:nvPicPr>
        <p:blipFill>
          <a:blip r:embed="rId2"/>
          <a:stretch>
            <a:fillRect/>
          </a:stretch>
        </p:blipFill>
        <p:spPr>
          <a:xfrm>
            <a:off x="1632857" y="1989439"/>
            <a:ext cx="8201608" cy="4503436"/>
          </a:xfrm>
        </p:spPr>
      </p:pic>
    </p:spTree>
    <p:extLst>
      <p:ext uri="{BB962C8B-B14F-4D97-AF65-F5344CB8AC3E}">
        <p14:creationId xmlns:p14="http://schemas.microsoft.com/office/powerpoint/2010/main" val="534946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6D0A-D65D-928B-C1A4-A56751C5824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8C8D1C0-B2D8-9459-D2AC-4C5127BF8BAF}"/>
              </a:ext>
            </a:extLst>
          </p:cNvPr>
          <p:cNvPicPr>
            <a:picLocks noGrp="1" noChangeAspect="1"/>
          </p:cNvPicPr>
          <p:nvPr>
            <p:ph idx="1"/>
          </p:nvPr>
        </p:nvPicPr>
        <p:blipFill>
          <a:blip r:embed="rId2"/>
          <a:stretch>
            <a:fillRect/>
          </a:stretch>
        </p:blipFill>
        <p:spPr>
          <a:xfrm>
            <a:off x="2481943" y="1455576"/>
            <a:ext cx="7119257" cy="4674635"/>
          </a:xfrm>
        </p:spPr>
      </p:pic>
    </p:spTree>
    <p:extLst>
      <p:ext uri="{BB962C8B-B14F-4D97-AF65-F5344CB8AC3E}">
        <p14:creationId xmlns:p14="http://schemas.microsoft.com/office/powerpoint/2010/main" val="3859522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B324B-9187-5C9A-9587-BC21CF254E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A8BE61-A4D9-1F4D-22F1-E74E9FD15166}"/>
              </a:ext>
            </a:extLst>
          </p:cNvPr>
          <p:cNvPicPr>
            <a:picLocks noGrp="1" noChangeAspect="1"/>
          </p:cNvPicPr>
          <p:nvPr>
            <p:ph idx="1"/>
          </p:nvPr>
        </p:nvPicPr>
        <p:blipFill>
          <a:blip r:embed="rId2"/>
          <a:stretch>
            <a:fillRect/>
          </a:stretch>
        </p:blipFill>
        <p:spPr>
          <a:xfrm>
            <a:off x="2239347" y="1474237"/>
            <a:ext cx="7501811" cy="4842587"/>
          </a:xfrm>
        </p:spPr>
      </p:pic>
    </p:spTree>
    <p:extLst>
      <p:ext uri="{BB962C8B-B14F-4D97-AF65-F5344CB8AC3E}">
        <p14:creationId xmlns:p14="http://schemas.microsoft.com/office/powerpoint/2010/main" val="1921801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9119-2C3E-A999-A5FC-08C806297E3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38426C2-FAE8-2F46-EE76-7C16F54BC8C4}"/>
              </a:ext>
            </a:extLst>
          </p:cNvPr>
          <p:cNvPicPr>
            <a:picLocks noGrp="1" noChangeAspect="1"/>
          </p:cNvPicPr>
          <p:nvPr>
            <p:ph idx="1"/>
          </p:nvPr>
        </p:nvPicPr>
        <p:blipFill>
          <a:blip r:embed="rId2"/>
          <a:stretch>
            <a:fillRect/>
          </a:stretch>
        </p:blipFill>
        <p:spPr>
          <a:xfrm>
            <a:off x="2108718" y="1455576"/>
            <a:ext cx="6662134" cy="4508038"/>
          </a:xfrm>
        </p:spPr>
      </p:pic>
    </p:spTree>
    <p:extLst>
      <p:ext uri="{BB962C8B-B14F-4D97-AF65-F5344CB8AC3E}">
        <p14:creationId xmlns:p14="http://schemas.microsoft.com/office/powerpoint/2010/main" val="11931727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027D-047B-4363-DB95-F183FF5B39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F4A5B19-588A-160C-F6C8-8870DF3D9818}"/>
              </a:ext>
            </a:extLst>
          </p:cNvPr>
          <p:cNvPicPr>
            <a:picLocks noGrp="1" noChangeAspect="1"/>
          </p:cNvPicPr>
          <p:nvPr>
            <p:ph idx="1"/>
          </p:nvPr>
        </p:nvPicPr>
        <p:blipFill>
          <a:blip r:embed="rId2"/>
          <a:stretch>
            <a:fillRect/>
          </a:stretch>
        </p:blipFill>
        <p:spPr>
          <a:xfrm>
            <a:off x="1511559" y="2000870"/>
            <a:ext cx="8042987" cy="4306624"/>
          </a:xfrm>
        </p:spPr>
      </p:pic>
    </p:spTree>
    <p:extLst>
      <p:ext uri="{BB962C8B-B14F-4D97-AF65-F5344CB8AC3E}">
        <p14:creationId xmlns:p14="http://schemas.microsoft.com/office/powerpoint/2010/main" val="4217183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B9C0-B960-3838-5E26-989314E299D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F9DAC78-D61B-90C0-5C4B-BD5C476A4F7F}"/>
              </a:ext>
            </a:extLst>
          </p:cNvPr>
          <p:cNvPicPr>
            <a:picLocks noGrp="1" noChangeAspect="1"/>
          </p:cNvPicPr>
          <p:nvPr>
            <p:ph idx="1"/>
          </p:nvPr>
        </p:nvPicPr>
        <p:blipFill>
          <a:blip r:embed="rId2"/>
          <a:stretch>
            <a:fillRect/>
          </a:stretch>
        </p:blipFill>
        <p:spPr>
          <a:xfrm>
            <a:off x="3237723" y="1993250"/>
            <a:ext cx="5334992" cy="4016088"/>
          </a:xfrm>
        </p:spPr>
      </p:pic>
    </p:spTree>
    <p:extLst>
      <p:ext uri="{BB962C8B-B14F-4D97-AF65-F5344CB8AC3E}">
        <p14:creationId xmlns:p14="http://schemas.microsoft.com/office/powerpoint/2010/main" val="2149057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C68B-E198-9F3F-D470-1FBA1E25724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2C35759-279A-FD77-1AE4-DCCE7A8B3A13}"/>
              </a:ext>
            </a:extLst>
          </p:cNvPr>
          <p:cNvPicPr>
            <a:picLocks noGrp="1" noChangeAspect="1"/>
          </p:cNvPicPr>
          <p:nvPr>
            <p:ph idx="1"/>
          </p:nvPr>
        </p:nvPicPr>
        <p:blipFill>
          <a:blip r:embed="rId2"/>
          <a:stretch>
            <a:fillRect/>
          </a:stretch>
        </p:blipFill>
        <p:spPr>
          <a:xfrm>
            <a:off x="2174033" y="1690688"/>
            <a:ext cx="6516802" cy="4682120"/>
          </a:xfrm>
        </p:spPr>
      </p:pic>
    </p:spTree>
    <p:extLst>
      <p:ext uri="{BB962C8B-B14F-4D97-AF65-F5344CB8AC3E}">
        <p14:creationId xmlns:p14="http://schemas.microsoft.com/office/powerpoint/2010/main" val="3075869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9312-3694-563D-18F1-66C850D224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D56B0B-85F4-3F00-FB83-191DA8A92A31}"/>
              </a:ext>
            </a:extLst>
          </p:cNvPr>
          <p:cNvPicPr>
            <a:picLocks noGrp="1" noChangeAspect="1"/>
          </p:cNvPicPr>
          <p:nvPr>
            <p:ph idx="1"/>
          </p:nvPr>
        </p:nvPicPr>
        <p:blipFill>
          <a:blip r:embed="rId2"/>
          <a:stretch>
            <a:fillRect/>
          </a:stretch>
        </p:blipFill>
        <p:spPr>
          <a:xfrm>
            <a:off x="2519265" y="1690688"/>
            <a:ext cx="7063274" cy="4672790"/>
          </a:xfrm>
        </p:spPr>
      </p:pic>
    </p:spTree>
    <p:extLst>
      <p:ext uri="{BB962C8B-B14F-4D97-AF65-F5344CB8AC3E}">
        <p14:creationId xmlns:p14="http://schemas.microsoft.com/office/powerpoint/2010/main" val="864856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37DB-569C-04E4-24EE-28EFD3B9E5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2A5AB3-9177-B957-8762-15E4015E6F05}"/>
              </a:ext>
            </a:extLst>
          </p:cNvPr>
          <p:cNvSpPr>
            <a:spLocks noGrp="1"/>
          </p:cNvSpPr>
          <p:nvPr>
            <p:ph idx="1"/>
          </p:nvPr>
        </p:nvSpPr>
        <p:spPr/>
        <p:txBody>
          <a:bodyPr/>
          <a:lstStyle/>
          <a:p>
            <a:r>
              <a:rPr lang="en-US" dirty="0"/>
              <a:t>Other applications of FSTs</a:t>
            </a:r>
          </a:p>
          <a:p>
            <a:r>
              <a:rPr lang="en-US" dirty="0"/>
              <a:t> • Spelling correction: make an FST that can capture common mistakes </a:t>
            </a:r>
          </a:p>
          <a:p>
            <a:pPr marL="0" indent="0">
              <a:buNone/>
            </a:pPr>
            <a:r>
              <a:rPr lang="en-US" dirty="0"/>
              <a:t>• Transpositions: </a:t>
            </a:r>
            <a:r>
              <a:rPr lang="en-US" dirty="0" err="1"/>
              <a:t>teh</a:t>
            </a:r>
            <a:r>
              <a:rPr lang="en-US" dirty="0"/>
              <a:t> -&gt; the </a:t>
            </a:r>
          </a:p>
          <a:p>
            <a:pPr marL="0" indent="0">
              <a:buNone/>
            </a:pPr>
            <a:r>
              <a:rPr lang="en-US" dirty="0"/>
              <a:t>• Speech recognition: phonemes, pronunciation dictionaries, words... </a:t>
            </a:r>
          </a:p>
          <a:p>
            <a:pPr marL="0" indent="0">
              <a:buNone/>
            </a:pPr>
            <a:r>
              <a:rPr lang="en-US" dirty="0"/>
              <a:t>• </a:t>
            </a:r>
            <a:r>
              <a:rPr lang="en-US" dirty="0" err="1"/>
              <a:t>OpenFST</a:t>
            </a:r>
            <a:r>
              <a:rPr lang="en-US" dirty="0"/>
              <a:t> library: originally developed for speech applications • Machine translation: Model 1 can be thought of as an FST! </a:t>
            </a:r>
          </a:p>
          <a:p>
            <a:pPr marL="0" indent="0">
              <a:buNone/>
            </a:pPr>
            <a:r>
              <a:rPr lang="en-US" dirty="0"/>
              <a:t>• Usually use weighted FSTs: probabilities of spelling errors, word/phrase translations, etc. </a:t>
            </a:r>
            <a:endParaRPr lang="en-IN" dirty="0"/>
          </a:p>
        </p:txBody>
      </p:sp>
    </p:spTree>
    <p:extLst>
      <p:ext uri="{BB962C8B-B14F-4D97-AF65-F5344CB8AC3E}">
        <p14:creationId xmlns:p14="http://schemas.microsoft.com/office/powerpoint/2010/main" val="21362756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DBD5-FBA7-CE44-249D-9501A4B343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8E7570-1C23-3122-4D44-36457D20AF7E}"/>
              </a:ext>
            </a:extLst>
          </p:cNvPr>
          <p:cNvSpPr>
            <a:spLocks noGrp="1"/>
          </p:cNvSpPr>
          <p:nvPr>
            <p:ph idx="1"/>
          </p:nvPr>
        </p:nvSpPr>
        <p:spPr/>
        <p:txBody>
          <a:bodyPr/>
          <a:lstStyle/>
          <a:p>
            <a:r>
              <a:rPr lang="en-IN" dirty="0"/>
              <a:t> Lexicon-Free FSTs: the Porter Stemmer</a:t>
            </a:r>
          </a:p>
          <a:p>
            <a:r>
              <a:rPr lang="en-IN" dirty="0"/>
              <a:t>  Information retrieval </a:t>
            </a:r>
          </a:p>
          <a:p>
            <a:pPr marL="0" indent="0">
              <a:buNone/>
            </a:pPr>
            <a:r>
              <a:rPr lang="en-IN" dirty="0"/>
              <a:t>• One of the mostly widely used </a:t>
            </a:r>
            <a:r>
              <a:rPr lang="en-IN" dirty="0" err="1"/>
              <a:t>stemmming</a:t>
            </a:r>
            <a:r>
              <a:rPr lang="en-IN" dirty="0"/>
              <a:t> algorithms is the simple and efficient Porter (1980) algorithm, which is based on a series of simple cascaded rewrite rules. – ATIONAL - ATE (e.g., relational -relate) – ING -</a:t>
            </a:r>
            <a:r>
              <a:rPr lang="el-GR" dirty="0"/>
              <a:t>ε</a:t>
            </a:r>
            <a:r>
              <a:rPr lang="en-IN" dirty="0"/>
              <a:t>if stem contains vowel (e.g., motoring  motor) </a:t>
            </a:r>
          </a:p>
          <a:p>
            <a:pPr marL="0" indent="0">
              <a:buNone/>
            </a:pPr>
            <a:r>
              <a:rPr lang="en-IN" dirty="0"/>
              <a:t>• Problem: – Not perfect: error of </a:t>
            </a:r>
            <a:r>
              <a:rPr lang="en-IN" dirty="0" err="1"/>
              <a:t>commision</a:t>
            </a:r>
            <a:r>
              <a:rPr lang="en-IN" dirty="0"/>
              <a:t>, omission </a:t>
            </a:r>
          </a:p>
          <a:p>
            <a:pPr marL="0" indent="0">
              <a:buNone/>
            </a:pPr>
            <a:r>
              <a:rPr lang="en-IN" dirty="0"/>
              <a:t>• Experiments have been made – Some improvement with smaller documents – Any improvement is quite small</a:t>
            </a:r>
          </a:p>
        </p:txBody>
      </p:sp>
    </p:spTree>
    <p:extLst>
      <p:ext uri="{BB962C8B-B14F-4D97-AF65-F5344CB8AC3E}">
        <p14:creationId xmlns:p14="http://schemas.microsoft.com/office/powerpoint/2010/main" val="3855598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77E0715B94034DAD94F39168370EA0" ma:contentTypeVersion="2" ma:contentTypeDescription="Create a new document." ma:contentTypeScope="" ma:versionID="db4669037b742570f688b63508aec8d1">
  <xsd:schema xmlns:xsd="http://www.w3.org/2001/XMLSchema" xmlns:xs="http://www.w3.org/2001/XMLSchema" xmlns:p="http://schemas.microsoft.com/office/2006/metadata/properties" xmlns:ns2="210fe949-bd4d-4ecd-a525-4fbd7f5cd031" targetNamespace="http://schemas.microsoft.com/office/2006/metadata/properties" ma:root="true" ma:fieldsID="0c257ea5009df6d3065ec9a32be45eaa" ns2:_="">
    <xsd:import namespace="210fe949-bd4d-4ecd-a525-4fbd7f5cd0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fe949-bd4d-4ecd-a525-4fbd7f5c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91B32B-27D6-4E7F-B87B-7C74486F23CF}"/>
</file>

<file path=customXml/itemProps2.xml><?xml version="1.0" encoding="utf-8"?>
<ds:datastoreItem xmlns:ds="http://schemas.openxmlformats.org/officeDocument/2006/customXml" ds:itemID="{B4469425-8A23-4C52-BDFB-8D5CF886C1C9}"/>
</file>

<file path=customXml/itemProps3.xml><?xml version="1.0" encoding="utf-8"?>
<ds:datastoreItem xmlns:ds="http://schemas.openxmlformats.org/officeDocument/2006/customXml" ds:itemID="{4B0A8681-D305-4EAC-8D29-8258F64AEAED}"/>
</file>

<file path=docProps/app.xml><?xml version="1.0" encoding="utf-8"?>
<Properties xmlns="http://schemas.openxmlformats.org/officeDocument/2006/extended-properties" xmlns:vt="http://schemas.openxmlformats.org/officeDocument/2006/docPropsVTypes">
  <TotalTime>1292</TotalTime>
  <Words>4560</Words>
  <Application>Microsoft Office PowerPoint</Application>
  <PresentationFormat>Widescreen</PresentationFormat>
  <Paragraphs>425</Paragraphs>
  <Slides>104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Arial Unicode MS</vt:lpstr>
      <vt:lpstr>Calibri</vt:lpstr>
      <vt:lpstr>Calibri Light</vt:lpstr>
      <vt:lpstr>erdana</vt:lpstr>
      <vt:lpstr>inter-bold</vt:lpstr>
      <vt:lpstr>inter-regular</vt:lpstr>
      <vt:lpstr>Times New Roman</vt:lpstr>
      <vt:lpstr>Office Theme</vt:lpstr>
      <vt:lpstr>Morphology and Finite-State Transducers</vt:lpstr>
      <vt:lpstr>PowerPoint Presentation</vt:lpstr>
      <vt:lpstr>Morphemes</vt:lpstr>
      <vt:lpstr>PowerPoint Presentation</vt:lpstr>
      <vt:lpstr>PowerPoint Presentation</vt:lpstr>
      <vt:lpstr>Morphological parsing</vt:lpstr>
      <vt:lpstr>Inflection Morphology</vt:lpstr>
      <vt:lpstr>PowerPoint Presentation</vt:lpstr>
      <vt:lpstr>PowerPoint Presentation</vt:lpstr>
      <vt:lpstr>Derivational Morphology </vt:lpstr>
      <vt:lpstr>Derivational Morphology </vt:lpstr>
      <vt:lpstr>Finite-State Morphological Parsing </vt:lpstr>
      <vt:lpstr>PowerPoint Presentation</vt:lpstr>
      <vt:lpstr>Finite-State Morphological Parsing</vt:lpstr>
      <vt:lpstr>PowerPoint Presentation</vt:lpstr>
      <vt:lpstr>Stemming vs. Lemmatization</vt:lpstr>
      <vt:lpstr>Motivation for morphological parsing</vt:lpstr>
      <vt:lpstr>Morphological parsing</vt:lpstr>
      <vt:lpstr>PowerPoint Presentation</vt:lpstr>
      <vt:lpstr>PowerPoint Presentation</vt:lpstr>
      <vt:lpstr>Finite-state automata (FSA)</vt:lpstr>
      <vt:lpstr>Finite-State Morphological Parsing  The Lexicon and Morphotactics</vt:lpstr>
      <vt:lpstr>Finite State Automata</vt:lpstr>
      <vt:lpstr>PowerPoint Presentation</vt:lpstr>
      <vt:lpstr>Finite-state lexicon</vt:lpstr>
      <vt:lpstr>PowerPoint Presentation</vt:lpstr>
      <vt:lpstr>PowerPoint Presentation</vt:lpstr>
      <vt:lpstr>PowerPoint Presentation</vt:lpstr>
      <vt:lpstr>PowerPoint Presentation</vt:lpstr>
      <vt:lpstr>Finite-State Morphological Parsing</vt:lpstr>
      <vt:lpstr>PowerPoint Presentation</vt:lpstr>
      <vt:lpstr>PowerPoint Presentation</vt:lpstr>
      <vt:lpstr>Finite-State Morphological Parsing</vt:lpstr>
      <vt:lpstr>PowerPoint Presentation</vt:lpstr>
      <vt:lpstr>Applications of FSA: String Matching </vt:lpstr>
      <vt:lpstr>Finite State Transducer</vt:lpstr>
      <vt:lpstr>Finite-State Morphological Parsing Morphological Parsing with FST</vt:lpstr>
      <vt:lpstr>Finite-State Morphological Parsing Morphological Parsing with FST</vt:lpstr>
      <vt:lpstr>PowerPoint Presentation</vt:lpstr>
      <vt:lpstr>Finite State Transducer</vt:lpstr>
      <vt:lpstr>Finite State Transducer</vt:lpstr>
      <vt:lpstr>PowerPoint Presentation</vt:lpstr>
      <vt:lpstr>Recognition vs. Analysis  </vt:lpstr>
      <vt:lpstr>Finite-state transducers </vt:lpstr>
      <vt:lpstr>Some FST operations </vt:lpstr>
      <vt:lpstr>PowerPoint Presentation</vt:lpstr>
      <vt:lpstr>PowerPoint Presentation</vt:lpstr>
      <vt:lpstr>PowerPoint Presentation</vt:lpstr>
      <vt:lpstr>PowerPoint Presentation</vt:lpstr>
      <vt:lpstr>PowerPoint Presentation</vt:lpstr>
      <vt:lpstr>PowerPoint Presentation</vt:lpstr>
      <vt:lpstr>FST composition/cascade:</vt:lpstr>
      <vt:lpstr>Deterministic Finite Automata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Deterministic Finite Automata</vt:lpstr>
      <vt:lpstr>PowerPoint Presentation</vt:lpstr>
      <vt:lpstr>PowerPoint Presentation</vt:lpstr>
      <vt:lpstr>PowerPoint Presentation</vt:lpstr>
      <vt:lpstr>PowerPoint Presentation</vt:lpstr>
      <vt:lpstr>PowerPoint Presentation</vt:lpstr>
      <vt:lpstr>Conversion of NFA to DFA</vt:lpstr>
      <vt:lpstr>PowerPoint Presentation</vt:lpstr>
      <vt:lpstr>PowerPoint Presentation</vt:lpstr>
      <vt:lpstr>PowerPoint Presentation</vt:lpstr>
      <vt:lpstr>PowerPoint Presentation</vt:lpstr>
      <vt:lpstr>PowerPoint Presentation</vt:lpstr>
      <vt:lpstr>PowerPoint Presentation</vt:lpstr>
      <vt:lpstr>Regular Expression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Morphology and Finite-State Transducers</dc:title>
  <dc:creator>Arpita Baronia</dc:creator>
  <cp:lastModifiedBy>100413</cp:lastModifiedBy>
  <cp:revision>16</cp:revision>
  <dcterms:created xsi:type="dcterms:W3CDTF">2022-07-02T13:31:28Z</dcterms:created>
  <dcterms:modified xsi:type="dcterms:W3CDTF">2022-08-09T07:39:22Z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0x0101006C77E0715B94034DAD94F39168370EA0</vt:lpwstr>
  </property>
</Properties>
</file>